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298" r:id="rId4"/>
    <p:sldId id="257" r:id="rId5"/>
    <p:sldId id="258" r:id="rId6"/>
    <p:sldId id="259" r:id="rId7"/>
    <p:sldId id="260" r:id="rId8"/>
    <p:sldId id="261" r:id="rId9"/>
    <p:sldId id="262" r:id="rId10"/>
    <p:sldId id="299" r:id="rId11"/>
    <p:sldId id="300"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4" r:id="rId28"/>
    <p:sldId id="301" r:id="rId29"/>
    <p:sldId id="302" r:id="rId30"/>
    <p:sldId id="303" r:id="rId31"/>
    <p:sldId id="278" r:id="rId32"/>
    <p:sldId id="279" r:id="rId33"/>
    <p:sldId id="280" r:id="rId34"/>
    <p:sldId id="281" r:id="rId35"/>
    <p:sldId id="282" r:id="rId36"/>
    <p:sldId id="283" r:id="rId37"/>
    <p:sldId id="292" r:id="rId38"/>
    <p:sldId id="304" r:id="rId39"/>
    <p:sldId id="305" r:id="rId40"/>
    <p:sldId id="285" r:id="rId41"/>
    <p:sldId id="286" r:id="rId42"/>
    <p:sldId id="287" r:id="rId43"/>
    <p:sldId id="288" r:id="rId44"/>
    <p:sldId id="289" r:id="rId45"/>
    <p:sldId id="290" r:id="rId46"/>
    <p:sldId id="291" r:id="rId47"/>
    <p:sldId id="293" r:id="rId48"/>
    <p:sldId id="294" r:id="rId49"/>
    <p:sldId id="295" r:id="rId50"/>
    <p:sldId id="296" r:id="rId51"/>
    <p:sldId id="308" r:id="rId52"/>
    <p:sldId id="309" r:id="rId53"/>
    <p:sldId id="310" r:id="rId54"/>
    <p:sldId id="311" r:id="rId55"/>
    <p:sldId id="306" r:id="rId56"/>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p:normalViewPr>
  <p:slideViewPr>
    <p:cSldViewPr snapToGrid="0">
      <p:cViewPr varScale="1">
        <p:scale>
          <a:sx n="71" d="100"/>
          <a:sy n="71" d="100"/>
        </p:scale>
        <p:origin x="582" y="66"/>
      </p:cViewPr>
      <p:guideLst/>
    </p:cSldViewPr>
  </p:slideViewPr>
  <p:outlineViewPr>
    <p:cViewPr>
      <p:scale>
        <a:sx n="33" d="100"/>
        <a:sy n="33" d="100"/>
      </p:scale>
      <p:origin x="0" y="-140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4656"/>
            <a:ext cx="7772400" cy="2387600"/>
          </a:xfrm>
        </p:spPr>
        <p:txBody>
          <a:bodyPr anchor="b"/>
          <a:lstStyle>
            <a:lvl1pPr algn="ct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430383"/>
            <a:ext cx="6858000" cy="1655762"/>
          </a:xfrm>
        </p:spPr>
        <p:txBody>
          <a:bodyPr/>
          <a:lstStyle>
            <a:lvl1pPr marL="0" indent="0" algn="ctr">
              <a:buNone/>
              <a:defRPr sz="2400">
                <a:solidFill>
                  <a:srgbClr val="FF0000"/>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11EA3E51-E008-4076-9609-96A54A85C71D}" type="slidenum">
              <a:rPr lang="en-US" smtClean="0"/>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45160"/>
          <a:stretch/>
        </p:blipFill>
        <p:spPr>
          <a:xfrm>
            <a:off x="0" y="13055"/>
            <a:ext cx="9144000" cy="1761958"/>
          </a:xfrm>
          <a:prstGeom prst="rect">
            <a:avLst/>
          </a:prstGeom>
        </p:spPr>
      </p:pic>
    </p:spTree>
    <p:extLst>
      <p:ext uri="{BB962C8B-B14F-4D97-AF65-F5344CB8AC3E}">
        <p14:creationId xmlns:p14="http://schemas.microsoft.com/office/powerpoint/2010/main" val="907765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CA86277-E9A7-4D05-B542-A95BF4BC0E77}" type="datetimeFigureOut">
              <a:rPr lang="en-US" smtClean="0"/>
              <a:t>4/12/2016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1EA3E51-E008-4076-9609-96A54A85C71D}" type="slidenum">
              <a:rPr lang="en-US" smtClean="0"/>
              <a:t>‹#›</a:t>
            </a:fld>
            <a:endParaRPr lang="en-US" dirty="0"/>
          </a:p>
        </p:txBody>
      </p:sp>
    </p:spTree>
    <p:extLst>
      <p:ext uri="{BB962C8B-B14F-4D97-AF65-F5344CB8AC3E}">
        <p14:creationId xmlns:p14="http://schemas.microsoft.com/office/powerpoint/2010/main" val="3492816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990165"/>
            <a:ext cx="7886700" cy="4120179"/>
          </a:xfrm>
        </p:spPr>
        <p:txBody>
          <a:bodyPr anchor="b"/>
          <a:lstStyle>
            <a:lvl1pPr>
              <a:defRPr sz="6000">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1EA3E51-E008-4076-9609-96A54A85C71D}" type="slidenum">
              <a:rPr lang="en-US" smtClean="0"/>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44085"/>
          <a:stretch/>
        </p:blipFill>
        <p:spPr>
          <a:xfrm>
            <a:off x="0" y="0"/>
            <a:ext cx="9144000" cy="1796527"/>
          </a:xfrm>
          <a:prstGeom prst="rect">
            <a:avLst/>
          </a:prstGeom>
        </p:spPr>
      </p:pic>
    </p:spTree>
    <p:extLst>
      <p:ext uri="{BB962C8B-B14F-4D97-AF65-F5344CB8AC3E}">
        <p14:creationId xmlns:p14="http://schemas.microsoft.com/office/powerpoint/2010/main" val="36888007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82879" y="1602889"/>
            <a:ext cx="4331971" cy="45740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602890"/>
            <a:ext cx="4364243" cy="45740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457950" y="6356351"/>
            <a:ext cx="2535442" cy="365125"/>
          </a:xfrm>
        </p:spPr>
        <p:txBody>
          <a:bodyPr/>
          <a:lstStyle/>
          <a:p>
            <a:fld id="{11EA3E51-E008-4076-9609-96A54A85C71D}" type="slidenum">
              <a:rPr lang="en-US" smtClean="0"/>
              <a:t>‹#›</a:t>
            </a:fld>
            <a:endParaRPr lang="en-US" dirty="0"/>
          </a:p>
        </p:txBody>
      </p:sp>
    </p:spTree>
    <p:extLst>
      <p:ext uri="{BB962C8B-B14F-4D97-AF65-F5344CB8AC3E}">
        <p14:creationId xmlns:p14="http://schemas.microsoft.com/office/powerpoint/2010/main" val="10517820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122" y="272256"/>
            <a:ext cx="7917628" cy="1242219"/>
          </a:xfrm>
        </p:spPr>
        <p:txBody>
          <a:bodyPr vert="horz" lIns="91440" tIns="45720" rIns="91440" bIns="45720" rtlCol="0" anchor="ctr">
            <a:normAutofit/>
          </a:bodyPr>
          <a:lstStyle>
            <a:lvl1pPr>
              <a:lnSpc>
                <a:spcPct val="100000"/>
              </a:lnSpc>
              <a:defRPr lang="en-US" dirty="0"/>
            </a:lvl1pPr>
          </a:lstStyle>
          <a:p>
            <a:pPr lvl="0"/>
            <a:r>
              <a:rPr lang="en-US" dirty="0" smtClean="0"/>
              <a:t>Click to edit Master title style</a:t>
            </a:r>
            <a:endParaRPr lang="en-US" dirty="0"/>
          </a:p>
        </p:txBody>
      </p:sp>
      <p:sp>
        <p:nvSpPr>
          <p:cNvPr id="3" name="Text Placeholder 2"/>
          <p:cNvSpPr>
            <a:spLocks noGrp="1"/>
          </p:cNvSpPr>
          <p:nvPr>
            <p:ph type="body" idx="1"/>
          </p:nvPr>
        </p:nvSpPr>
        <p:spPr>
          <a:xfrm>
            <a:off x="172122" y="1681163"/>
            <a:ext cx="432606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2122" y="2505075"/>
            <a:ext cx="432606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42889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4288939"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457949" y="6356351"/>
            <a:ext cx="2460139" cy="365125"/>
          </a:xfrm>
        </p:spPr>
        <p:txBody>
          <a:bodyPr/>
          <a:lstStyle/>
          <a:p>
            <a:fld id="{11EA3E51-E008-4076-9609-96A54A85C71D}" type="slidenum">
              <a:rPr lang="en-US" smtClean="0"/>
              <a:t>‹#›</a:t>
            </a:fld>
            <a:endParaRPr lang="en-US" dirty="0"/>
          </a:p>
        </p:txBody>
      </p:sp>
    </p:spTree>
    <p:extLst>
      <p:ext uri="{BB962C8B-B14F-4D97-AF65-F5344CB8AC3E}">
        <p14:creationId xmlns:p14="http://schemas.microsoft.com/office/powerpoint/2010/main" val="35564815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728553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6356351"/>
            <a:ext cx="2513928" cy="365125"/>
          </a:xfrm>
        </p:spPr>
        <p:txBody>
          <a:bodyPr/>
          <a:lstStyle/>
          <a:p>
            <a:fld id="{11EA3E51-E008-4076-9609-96A54A85C71D}" type="slidenum">
              <a:rPr lang="en-US" smtClean="0"/>
              <a:t>‹#›</a:t>
            </a:fld>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1100"/>
          <a:stretch/>
        </p:blipFill>
        <p:spPr>
          <a:xfrm>
            <a:off x="7143078" y="6311196"/>
            <a:ext cx="1828800" cy="410280"/>
          </a:xfrm>
          <a:prstGeom prst="rect">
            <a:avLst/>
          </a:prstGeom>
        </p:spPr>
      </p:pic>
    </p:spTree>
    <p:extLst>
      <p:ext uri="{BB962C8B-B14F-4D97-AF65-F5344CB8AC3E}">
        <p14:creationId xmlns:p14="http://schemas.microsoft.com/office/powerpoint/2010/main" val="405420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79" y="365126"/>
            <a:ext cx="7831569" cy="107065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2880" y="1592132"/>
            <a:ext cx="8767482" cy="4584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A3E51-E008-4076-9609-96A54A85C71D}" type="slidenum">
              <a:rPr lang="en-US" smtClean="0"/>
              <a:t>‹#›</a:t>
            </a:fld>
            <a:endParaRPr lang="en-US" dirty="0"/>
          </a:p>
        </p:txBody>
      </p:sp>
      <p:pic>
        <p:nvPicPr>
          <p:cNvPr id="7" name="Picture 6"/>
          <p:cNvPicPr>
            <a:picLocks noChangeAspect="1"/>
          </p:cNvPicPr>
          <p:nvPr userDrawn="1"/>
        </p:nvPicPr>
        <p:blipFill rotWithShape="1">
          <a:blip r:embed="rId9" cstate="print">
            <a:extLst>
              <a:ext uri="{28A0092B-C50C-407E-A947-70E740481C1C}">
                <a14:useLocalDpi xmlns:a14="http://schemas.microsoft.com/office/drawing/2010/main" val="0"/>
              </a:ext>
            </a:extLst>
          </a:blip>
          <a:srcRect b="28167"/>
          <a:stretch/>
        </p:blipFill>
        <p:spPr>
          <a:xfrm>
            <a:off x="8014449" y="365126"/>
            <a:ext cx="941966" cy="1070657"/>
          </a:xfrm>
          <a:prstGeom prst="rect">
            <a:avLst/>
          </a:prstGeom>
        </p:spPr>
      </p:pic>
      <p:cxnSp>
        <p:nvCxnSpPr>
          <p:cNvPr id="9" name="Straight Connector 8"/>
          <p:cNvCxnSpPr/>
          <p:nvPr userDrawn="1"/>
        </p:nvCxnSpPr>
        <p:spPr>
          <a:xfrm>
            <a:off x="155319" y="1468057"/>
            <a:ext cx="8778240" cy="0"/>
          </a:xfrm>
          <a:prstGeom prst="line">
            <a:avLst/>
          </a:prstGeom>
          <a:ln w="28575">
            <a:solidFill>
              <a:srgbClr val="EC1F27"/>
            </a:solidFill>
          </a:ln>
          <a:effectLst>
            <a:outerShdw blurRad="50800" dist="38100" dir="5400000" algn="t" rotWithShape="0">
              <a:prstClr val="black">
                <a:alpha val="40000"/>
              </a:prstClr>
            </a:outerShdw>
            <a:reflection blurRad="6350" stA="50000" endA="275" endPos="40000" dist="1016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144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Lithos Pro Regular" panose="04020505030E02020A04" pitchFamily="82" charset="0"/>
          <a:ea typeface="+mj-ea"/>
          <a:cs typeface="+mj-cs"/>
        </a:defRPr>
      </a:lvl1pPr>
    </p:titleStyle>
    <p:bodyStyle>
      <a:lvl1pPr marL="228600" indent="-228600" algn="l" defTabSz="914400" rtl="0" eaLnBrk="1" latinLnBrk="0" hangingPunct="1">
        <a:lnSpc>
          <a:spcPct val="90000"/>
        </a:lnSpc>
        <a:spcBef>
          <a:spcPts val="1000"/>
        </a:spcBef>
        <a:buFontTx/>
        <a:buBlip>
          <a:blip r:embed="rId10"/>
        </a:buBlip>
        <a:defRPr sz="2800" kern="1200">
          <a:solidFill>
            <a:schemeClr val="tx1"/>
          </a:solidFill>
          <a:latin typeface="Lithos Pro Regular" panose="04020505030E02020A04" pitchFamily="8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thos Pro Regular" panose="04020505030E02020A04" pitchFamily="8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thos Pro Regular" panose="04020505030E02020A04" pitchFamily="8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thos Pro Regular" panose="04020505030E02020A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200" dirty="0"/>
              <a:t>An LIS Solution for your Blood Culture Contamination Monitoring Requirement</a:t>
            </a:r>
          </a:p>
        </p:txBody>
      </p:sp>
      <p:sp>
        <p:nvSpPr>
          <p:cNvPr id="3" name="Subtitle 2"/>
          <p:cNvSpPr>
            <a:spLocks noGrp="1"/>
          </p:cNvSpPr>
          <p:nvPr>
            <p:ph type="subTitle" idx="1"/>
          </p:nvPr>
        </p:nvSpPr>
        <p:spPr/>
        <p:txBody>
          <a:bodyPr/>
          <a:lstStyle/>
          <a:p>
            <a:r>
              <a:rPr lang="en-US" dirty="0" smtClean="0"/>
              <a:t>Ann Hanlon</a:t>
            </a:r>
          </a:p>
          <a:p>
            <a:r>
              <a:rPr lang="en-US" dirty="0" smtClean="0"/>
              <a:t>Johns Hopkins</a:t>
            </a:r>
            <a:endParaRPr lang="en-US" dirty="0"/>
          </a:p>
        </p:txBody>
      </p:sp>
    </p:spTree>
    <p:extLst>
      <p:ext uri="{BB962C8B-B14F-4D97-AF65-F5344CB8AC3E}">
        <p14:creationId xmlns:p14="http://schemas.microsoft.com/office/powerpoint/2010/main" val="356843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Summer Olympic Trivia #2</a:t>
            </a:r>
            <a:endParaRPr lang="en-US" dirty="0">
              <a:latin typeface="Kristen ITC" panose="03050502040202030202" pitchFamily="66" charset="0"/>
            </a:endParaRPr>
          </a:p>
        </p:txBody>
      </p:sp>
      <p:sp>
        <p:nvSpPr>
          <p:cNvPr id="3" name="Content Placeholder 2"/>
          <p:cNvSpPr>
            <a:spLocks noGrp="1"/>
          </p:cNvSpPr>
          <p:nvPr>
            <p:ph idx="1"/>
          </p:nvPr>
        </p:nvSpPr>
        <p:spPr/>
        <p:txBody>
          <a:bodyPr/>
          <a:lstStyle/>
          <a:p>
            <a:r>
              <a:rPr lang="en-US" dirty="0" smtClean="0">
                <a:latin typeface="Kristen ITC" panose="03050502040202030202" pitchFamily="66" charset="0"/>
              </a:rPr>
              <a:t>Who are the Mascots for the 2016 Summer Olympic Games?</a:t>
            </a:r>
            <a:endParaRPr lang="en-US" dirty="0">
              <a:latin typeface="Kristen ITC" panose="03050502040202030202" pitchFamily="66" charset="0"/>
            </a:endParaRPr>
          </a:p>
        </p:txBody>
      </p:sp>
    </p:spTree>
    <p:extLst>
      <p:ext uri="{BB962C8B-B14F-4D97-AF65-F5344CB8AC3E}">
        <p14:creationId xmlns:p14="http://schemas.microsoft.com/office/powerpoint/2010/main" val="4162244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Vinicius and Tom!</a:t>
            </a:r>
            <a:endParaRPr lang="en-US" dirty="0">
              <a:latin typeface="Kristen ITC" panose="03050502040202030202" pitchFamily="66" charset="0"/>
            </a:endParaRPr>
          </a:p>
        </p:txBody>
      </p:sp>
      <p:sp>
        <p:nvSpPr>
          <p:cNvPr id="3" name="Content Placeholder 2"/>
          <p:cNvSpPr>
            <a:spLocks noGrp="1"/>
          </p:cNvSpPr>
          <p:nvPr>
            <p:ph sz="half" idx="1"/>
          </p:nvPr>
        </p:nvSpPr>
        <p:spPr/>
        <p:txBody>
          <a:bodyPr>
            <a:normAutofit lnSpcReduction="10000"/>
          </a:bodyPr>
          <a:lstStyle/>
          <a:p>
            <a:r>
              <a:rPr lang="en-US" sz="2000" dirty="0">
                <a:latin typeface="Kristen ITC" panose="03050502040202030202" pitchFamily="66" charset="0"/>
              </a:rPr>
              <a:t>The Olympic mascot is called Vinicius and is named after musician Vinicius de Moraes. The Olympic mascot represents a mix of Brazilian wildlife with the intelligence of cats, the agility of monkeys, and the grace of birds. </a:t>
            </a:r>
            <a:br>
              <a:rPr lang="en-US" sz="2000" dirty="0">
                <a:latin typeface="Kristen ITC" panose="03050502040202030202" pitchFamily="66" charset="0"/>
              </a:rPr>
            </a:br>
            <a:r>
              <a:rPr lang="en-US" sz="2000" dirty="0">
                <a:latin typeface="Kristen ITC" panose="03050502040202030202" pitchFamily="66" charset="0"/>
              </a:rPr>
              <a:t/>
            </a:r>
            <a:br>
              <a:rPr lang="en-US" sz="2000" dirty="0">
                <a:latin typeface="Kristen ITC" panose="03050502040202030202" pitchFamily="66" charset="0"/>
              </a:rPr>
            </a:br>
            <a:r>
              <a:rPr lang="en-US" sz="2000" dirty="0">
                <a:latin typeface="Kristen ITC" panose="03050502040202030202" pitchFamily="66" charset="0"/>
              </a:rPr>
              <a:t>The Paralympic mascot is called Tom, named after the musician Tom Jobim. He represents the plants of Brazilian forests and can pull any object from his head of leaves and is always growing and overcoming obstacles.</a:t>
            </a:r>
          </a:p>
        </p:txBody>
      </p:sp>
      <p:pic>
        <p:nvPicPr>
          <p:cNvPr id="5" name="Content Placeholder 4"/>
          <p:cNvPicPr>
            <a:picLocks noGrp="1" noChangeAspect="1"/>
          </p:cNvPicPr>
          <p:nvPr>
            <p:ph sz="half" idx="2"/>
          </p:nvPr>
        </p:nvPicPr>
        <p:blipFill>
          <a:blip r:embed="rId2"/>
          <a:stretch>
            <a:fillRect/>
          </a:stretch>
        </p:blipFill>
        <p:spPr>
          <a:xfrm>
            <a:off x="4883451" y="2411730"/>
            <a:ext cx="3684861" cy="2826058"/>
          </a:xfrm>
          <a:prstGeom prst="rect">
            <a:avLst/>
          </a:prstGeom>
        </p:spPr>
      </p:pic>
    </p:spTree>
    <p:extLst>
      <p:ext uri="{BB962C8B-B14F-4D97-AF65-F5344CB8AC3E}">
        <p14:creationId xmlns:p14="http://schemas.microsoft.com/office/powerpoint/2010/main" val="1365619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SoftMic Set up</a:t>
            </a:r>
          </a:p>
        </p:txBody>
      </p:sp>
    </p:spTree>
    <p:extLst>
      <p:ext uri="{BB962C8B-B14F-4D97-AF65-F5344CB8AC3E}">
        <p14:creationId xmlns:p14="http://schemas.microsoft.com/office/powerpoint/2010/main" val="266501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Garamond" panose="02020404030301010803" pitchFamily="18" charset="0"/>
              </a:rPr>
              <a:t>How Do We Set Up Soft?</a:t>
            </a:r>
            <a:endParaRPr lang="en-US" dirty="0">
              <a:latin typeface="Garamond" panose="02020404030301010803" pitchFamily="18" charset="0"/>
            </a:endParaRPr>
          </a:p>
        </p:txBody>
      </p:sp>
      <p:sp>
        <p:nvSpPr>
          <p:cNvPr id="4" name="Content Placeholder 3"/>
          <p:cNvSpPr>
            <a:spLocks noGrp="1"/>
          </p:cNvSpPr>
          <p:nvPr>
            <p:ph idx="1"/>
          </p:nvPr>
        </p:nvSpPr>
        <p:spPr/>
        <p:txBody>
          <a:bodyPr/>
          <a:lstStyle/>
          <a:p>
            <a:endParaRPr lang="en-US" dirty="0" smtClean="0">
              <a:latin typeface="Garamond" panose="02020404030301010803" pitchFamily="18" charset="0"/>
            </a:endParaRPr>
          </a:p>
          <a:p>
            <a:endParaRPr lang="en-US" dirty="0">
              <a:latin typeface="Garamond" panose="02020404030301010803" pitchFamily="18" charset="0"/>
            </a:endParaRPr>
          </a:p>
          <a:p>
            <a:r>
              <a:rPr lang="en-US" sz="4000" dirty="0" smtClean="0">
                <a:latin typeface="Garamond" panose="02020404030301010803" pitchFamily="18" charset="0"/>
              </a:rPr>
              <a:t>In order to use the Blood Culture Contamination Report, you need to have your system set up properly so that your orders will qualify to the report.</a:t>
            </a:r>
          </a:p>
          <a:p>
            <a:endParaRPr lang="en-US" dirty="0"/>
          </a:p>
        </p:txBody>
      </p:sp>
    </p:spTree>
    <p:extLst>
      <p:ext uri="{BB962C8B-B14F-4D97-AF65-F5344CB8AC3E}">
        <p14:creationId xmlns:p14="http://schemas.microsoft.com/office/powerpoint/2010/main" val="1685675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aramond" panose="02020404030301010803" pitchFamily="18" charset="0"/>
              </a:rPr>
              <a:t>4.5 has set ups in Setting/Definitions</a:t>
            </a:r>
          </a:p>
        </p:txBody>
      </p:sp>
      <p:pic>
        <p:nvPicPr>
          <p:cNvPr id="4" name="Content Placeholder 3"/>
          <p:cNvPicPr>
            <a:picLocks noGrp="1" noChangeAspect="1"/>
          </p:cNvPicPr>
          <p:nvPr>
            <p:ph idx="1"/>
          </p:nvPr>
        </p:nvPicPr>
        <p:blipFill>
          <a:blip r:embed="rId2"/>
          <a:stretch>
            <a:fillRect/>
          </a:stretch>
        </p:blipFill>
        <p:spPr>
          <a:xfrm>
            <a:off x="1098673" y="1592263"/>
            <a:ext cx="6935542" cy="4584700"/>
          </a:xfrm>
          <a:prstGeom prst="rect">
            <a:avLst/>
          </a:prstGeom>
        </p:spPr>
      </p:pic>
    </p:spTree>
    <p:extLst>
      <p:ext uri="{BB962C8B-B14F-4D97-AF65-F5344CB8AC3E}">
        <p14:creationId xmlns:p14="http://schemas.microsoft.com/office/powerpoint/2010/main" val="4294521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BBC_HIGHLIGHT_VALUE</a:t>
            </a:r>
            <a:endParaRPr lang="en-US" dirty="0">
              <a:latin typeface="Garamond" panose="02020404030301010803" pitchFamily="18" charset="0"/>
            </a:endParaRPr>
          </a:p>
        </p:txBody>
      </p:sp>
      <p:pic>
        <p:nvPicPr>
          <p:cNvPr id="4" name="Content Placeholder 5"/>
          <p:cNvPicPr>
            <a:picLocks noGrp="1" noChangeAspect="1"/>
          </p:cNvPicPr>
          <p:nvPr>
            <p:ph idx="1"/>
          </p:nvPr>
        </p:nvPicPr>
        <p:blipFill>
          <a:blip r:embed="rId2"/>
          <a:stretch>
            <a:fillRect/>
          </a:stretch>
        </p:blipFill>
        <p:spPr>
          <a:xfrm>
            <a:off x="182563" y="1600479"/>
            <a:ext cx="8767762" cy="4568267"/>
          </a:xfrm>
          <a:prstGeom prst="rect">
            <a:avLst/>
          </a:prstGeom>
        </p:spPr>
      </p:pic>
    </p:spTree>
    <p:extLst>
      <p:ext uri="{BB962C8B-B14F-4D97-AF65-F5344CB8AC3E}">
        <p14:creationId xmlns:p14="http://schemas.microsoft.com/office/powerpoint/2010/main" val="3560308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Garamond" panose="02020404030301010803" pitchFamily="18" charset="0"/>
              </a:rPr>
              <a:t>Blood Culture Media </a:t>
            </a:r>
          </a:p>
        </p:txBody>
      </p:sp>
      <p:sp>
        <p:nvSpPr>
          <p:cNvPr id="5" name="Content Placeholder 4"/>
          <p:cNvSpPr>
            <a:spLocks noGrp="1"/>
          </p:cNvSpPr>
          <p:nvPr>
            <p:ph sz="half" idx="1"/>
          </p:nvPr>
        </p:nvSpPr>
        <p:spPr>
          <a:xfrm>
            <a:off x="182879" y="1805939"/>
            <a:ext cx="3726181" cy="4371023"/>
          </a:xfrm>
        </p:spPr>
        <p:txBody>
          <a:bodyPr/>
          <a:lstStyle/>
          <a:p>
            <a:r>
              <a:rPr lang="en-US" dirty="0">
                <a:latin typeface="Garamond" panose="02020404030301010803" pitchFamily="18" charset="0"/>
              </a:rPr>
              <a:t>Any media that is being used for Blood Cultures, must have the Blood Culture Flag checked </a:t>
            </a:r>
            <a:r>
              <a:rPr lang="en-US" dirty="0" smtClean="0">
                <a:latin typeface="Garamond" panose="02020404030301010803" pitchFamily="18" charset="0"/>
              </a:rPr>
              <a:t>in the </a:t>
            </a:r>
            <a:r>
              <a:rPr lang="en-US" dirty="0">
                <a:latin typeface="Garamond" panose="02020404030301010803" pitchFamily="18" charset="0"/>
              </a:rPr>
              <a:t>Media Set up File.</a:t>
            </a:r>
          </a:p>
          <a:p>
            <a:r>
              <a:rPr lang="en-US" b="1" dirty="0">
                <a:latin typeface="Garamond" panose="02020404030301010803" pitchFamily="18" charset="0"/>
              </a:rPr>
              <a:t>This is extremely important!</a:t>
            </a:r>
          </a:p>
          <a:p>
            <a:endParaRPr lang="en-US" dirty="0"/>
          </a:p>
        </p:txBody>
      </p:sp>
      <p:pic>
        <p:nvPicPr>
          <p:cNvPr id="7" name="Content Placeholder 7"/>
          <p:cNvPicPr>
            <a:picLocks noGrp="1" noChangeAspect="1"/>
          </p:cNvPicPr>
          <p:nvPr>
            <p:ph sz="half" idx="2"/>
          </p:nvPr>
        </p:nvPicPr>
        <p:blipFill>
          <a:blip r:embed="rId2"/>
          <a:stretch>
            <a:fillRect/>
          </a:stretch>
        </p:blipFill>
        <p:spPr>
          <a:xfrm>
            <a:off x="4173459" y="1988821"/>
            <a:ext cx="4819729" cy="3474220"/>
          </a:xfrm>
          <a:prstGeom prst="rect">
            <a:avLst/>
          </a:prstGeom>
        </p:spPr>
      </p:pic>
    </p:spTree>
    <p:extLst>
      <p:ext uri="{BB962C8B-B14F-4D97-AF65-F5344CB8AC3E}">
        <p14:creationId xmlns:p14="http://schemas.microsoft.com/office/powerpoint/2010/main" val="972434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Garamond" panose="02020404030301010803" pitchFamily="18" charset="0"/>
              </a:rPr>
              <a:t>In order to qualify to the </a:t>
            </a:r>
            <a:r>
              <a:rPr lang="en-US" sz="2800" b="1" dirty="0">
                <a:latin typeface="Garamond" panose="02020404030301010803" pitchFamily="18" charset="0"/>
              </a:rPr>
              <a:t>TOTAL</a:t>
            </a:r>
            <a:r>
              <a:rPr lang="en-US" sz="2800" dirty="0">
                <a:latin typeface="Garamond" panose="02020404030301010803" pitchFamily="18" charset="0"/>
              </a:rPr>
              <a:t> number of blood cultures for the BCC report, the order must have the following:</a:t>
            </a:r>
          </a:p>
        </p:txBody>
      </p:sp>
      <p:sp>
        <p:nvSpPr>
          <p:cNvPr id="3" name="Content Placeholder 2"/>
          <p:cNvSpPr>
            <a:spLocks noGrp="1"/>
          </p:cNvSpPr>
          <p:nvPr>
            <p:ph sz="half" idx="1"/>
          </p:nvPr>
        </p:nvSpPr>
        <p:spPr>
          <a:xfrm>
            <a:off x="182879" y="1794511"/>
            <a:ext cx="2129685" cy="4382452"/>
          </a:xfrm>
        </p:spPr>
        <p:txBody>
          <a:bodyPr>
            <a:normAutofit fontScale="85000" lnSpcReduction="10000"/>
          </a:bodyPr>
          <a:lstStyle/>
          <a:p>
            <a:pPr marL="285750" indent="-285750">
              <a:buFont typeface="Arial" panose="020B0604020202020204" pitchFamily="34" charset="0"/>
              <a:buChar char="•"/>
            </a:pPr>
            <a:r>
              <a:rPr lang="en-US" dirty="0" smtClean="0">
                <a:latin typeface="Garamond" panose="02020404030301010803" pitchFamily="18" charset="0"/>
              </a:rPr>
              <a:t>A </a:t>
            </a:r>
            <a:r>
              <a:rPr lang="en-US" dirty="0">
                <a:latin typeface="Garamond" panose="02020404030301010803" pitchFamily="18" charset="0"/>
              </a:rPr>
              <a:t>media with the blood culture flag set </a:t>
            </a:r>
          </a:p>
          <a:p>
            <a:pPr marL="285750" indent="-285750">
              <a:buFont typeface="Arial" panose="020B0604020202020204" pitchFamily="34" charset="0"/>
              <a:buChar char="•"/>
            </a:pPr>
            <a:r>
              <a:rPr lang="en-US" dirty="0">
                <a:latin typeface="Garamond" panose="02020404030301010803" pitchFamily="18" charset="0"/>
              </a:rPr>
              <a:t>This media or a child media(media added from the parent blood culture media) must have the resulted flag set.</a:t>
            </a:r>
          </a:p>
          <a:p>
            <a:endParaRPr lang="en-US" dirty="0"/>
          </a:p>
        </p:txBody>
      </p:sp>
      <p:pic>
        <p:nvPicPr>
          <p:cNvPr id="8" name="Content Placeholder 7"/>
          <p:cNvPicPr>
            <a:picLocks noGrp="1" noChangeAspect="1"/>
          </p:cNvPicPr>
          <p:nvPr>
            <p:ph sz="half" idx="2"/>
          </p:nvPr>
        </p:nvPicPr>
        <p:blipFill>
          <a:blip r:embed="rId2"/>
          <a:stretch>
            <a:fillRect/>
          </a:stretch>
        </p:blipFill>
        <p:spPr>
          <a:xfrm>
            <a:off x="2594610" y="1794511"/>
            <a:ext cx="6032818" cy="4453227"/>
          </a:xfrm>
          <a:prstGeom prst="rect">
            <a:avLst/>
          </a:prstGeom>
        </p:spPr>
      </p:pic>
    </p:spTree>
    <p:extLst>
      <p:ext uri="{BB962C8B-B14F-4D97-AF65-F5344CB8AC3E}">
        <p14:creationId xmlns:p14="http://schemas.microsoft.com/office/powerpoint/2010/main" val="2101826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latin typeface="Garamond" panose="02020404030301010803" pitchFamily="18" charset="0"/>
              </a:rPr>
              <a:t>How to get your media to be marked as resulted and set the Resulted Media Flag:</a:t>
            </a:r>
          </a:p>
        </p:txBody>
      </p:sp>
      <p:sp>
        <p:nvSpPr>
          <p:cNvPr id="6" name="Content Placeholder 5"/>
          <p:cNvSpPr>
            <a:spLocks noGrp="1"/>
          </p:cNvSpPr>
          <p:nvPr>
            <p:ph idx="1"/>
          </p:nvPr>
        </p:nvSpPr>
        <p:spPr/>
        <p:txBody>
          <a:bodyPr>
            <a:normAutofit/>
          </a:bodyPr>
          <a:lstStyle/>
          <a:p>
            <a:r>
              <a:rPr lang="en-US" dirty="0">
                <a:latin typeface="Garamond" panose="02020404030301010803" pitchFamily="18" charset="0"/>
              </a:rPr>
              <a:t>We post media results from our Blood culture instrument and that marks the media as Resulted.</a:t>
            </a:r>
          </a:p>
          <a:p>
            <a:r>
              <a:rPr lang="en-US" dirty="0">
                <a:latin typeface="Garamond" panose="02020404030301010803" pitchFamily="18" charset="0"/>
              </a:rPr>
              <a:t>Adding media to the Blood culture media through reflex and from that media reflexing in the isolate. This will mark the child media as resulted.</a:t>
            </a:r>
          </a:p>
          <a:p>
            <a:r>
              <a:rPr lang="en-US" dirty="0">
                <a:latin typeface="Garamond" panose="02020404030301010803" pitchFamily="18" charset="0"/>
              </a:rPr>
              <a:t>Batch resulting the Blood Culture media from a Resulting Worklist.</a:t>
            </a:r>
          </a:p>
          <a:p>
            <a:r>
              <a:rPr lang="en-US" dirty="0">
                <a:latin typeface="Garamond" panose="02020404030301010803" pitchFamily="18" charset="0"/>
              </a:rPr>
              <a:t>Autoresulting mapped to the Bottle/media.</a:t>
            </a:r>
          </a:p>
          <a:p>
            <a:r>
              <a:rPr lang="en-US" dirty="0">
                <a:latin typeface="Garamond" panose="02020404030301010803" pitchFamily="18" charset="0"/>
              </a:rPr>
              <a:t>Manual selection of media linkage with automatic setting of the resulted media flag.</a:t>
            </a:r>
          </a:p>
          <a:p>
            <a:endParaRPr lang="en-US" dirty="0"/>
          </a:p>
        </p:txBody>
      </p:sp>
    </p:spTree>
    <p:extLst>
      <p:ext uri="{BB962C8B-B14F-4D97-AF65-F5344CB8AC3E}">
        <p14:creationId xmlns:p14="http://schemas.microsoft.com/office/powerpoint/2010/main" val="1595869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57593"/>
            <a:ext cx="8891794" cy="3725887"/>
          </a:xfrm>
          <a:prstGeom prst="rect">
            <a:avLst/>
          </a:prstGeom>
        </p:spPr>
      </p:pic>
    </p:spTree>
    <p:extLst>
      <p:ext uri="{BB962C8B-B14F-4D97-AF65-F5344CB8AC3E}">
        <p14:creationId xmlns:p14="http://schemas.microsoft.com/office/powerpoint/2010/main" val="2750236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Before we start!!!</a:t>
            </a:r>
            <a:endParaRPr lang="en-US"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r>
              <a:rPr lang="en-US" sz="4000" dirty="0" smtClean="0">
                <a:latin typeface="Kristen ITC" panose="03050502040202030202" pitchFamily="66" charset="0"/>
              </a:rPr>
              <a:t>What Sport is being added to the Summer Olympics for the first time since 1904?</a:t>
            </a:r>
            <a:endParaRPr lang="en-US" sz="4000" dirty="0">
              <a:latin typeface="Kristen ITC" panose="03050502040202030202" pitchFamily="66" charset="0"/>
            </a:endParaRPr>
          </a:p>
        </p:txBody>
      </p:sp>
    </p:spTree>
    <p:extLst>
      <p:ext uri="{BB962C8B-B14F-4D97-AF65-F5344CB8AC3E}">
        <p14:creationId xmlns:p14="http://schemas.microsoft.com/office/powerpoint/2010/main" val="1563788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Garamond" panose="02020404030301010803" pitchFamily="18" charset="0"/>
              </a:rPr>
              <a:t>In order to qualify as a </a:t>
            </a:r>
            <a:r>
              <a:rPr lang="en-US" sz="2400" b="1" dirty="0">
                <a:latin typeface="Garamond" panose="02020404030301010803" pitchFamily="18" charset="0"/>
              </a:rPr>
              <a:t>POSITIVE</a:t>
            </a:r>
            <a:r>
              <a:rPr lang="en-US" sz="2400" dirty="0">
                <a:latin typeface="Garamond" panose="02020404030301010803" pitchFamily="18" charset="0"/>
              </a:rPr>
              <a:t> for either being considered a contaminant OR a true positive for the BCC report, the organism needs to be reflexed from the following:</a:t>
            </a:r>
          </a:p>
        </p:txBody>
      </p:sp>
      <p:sp>
        <p:nvSpPr>
          <p:cNvPr id="4" name="Content Placeholder 3"/>
          <p:cNvSpPr>
            <a:spLocks noGrp="1"/>
          </p:cNvSpPr>
          <p:nvPr>
            <p:ph sz="half" idx="1"/>
          </p:nvPr>
        </p:nvSpPr>
        <p:spPr>
          <a:xfrm>
            <a:off x="182879" y="1668779"/>
            <a:ext cx="3291841" cy="4508183"/>
          </a:xfrm>
        </p:spPr>
        <p:txBody>
          <a:bodyPr>
            <a:normAutofit lnSpcReduction="10000"/>
          </a:bodyPr>
          <a:lstStyle/>
          <a:p>
            <a:pPr marL="285750" indent="-285750">
              <a:buFont typeface="Arial" panose="020B0604020202020204" pitchFamily="34" charset="0"/>
              <a:buChar char="•"/>
            </a:pPr>
            <a:r>
              <a:rPr lang="en-US" sz="2600" dirty="0">
                <a:latin typeface="Garamond" panose="02020404030301010803" pitchFamily="18" charset="0"/>
              </a:rPr>
              <a:t>Blood Culture media (which has the flag checked in set up) or….</a:t>
            </a:r>
          </a:p>
          <a:p>
            <a:pPr marL="285750" indent="-285750">
              <a:buFont typeface="Arial" panose="020B0604020202020204" pitchFamily="34" charset="0"/>
              <a:buChar char="•"/>
            </a:pPr>
            <a:r>
              <a:rPr lang="en-US" sz="2600" dirty="0">
                <a:latin typeface="Garamond" panose="02020404030301010803" pitchFamily="18" charset="0"/>
              </a:rPr>
              <a:t> a child media of the Blood culture media, and…</a:t>
            </a:r>
          </a:p>
          <a:p>
            <a:pPr marL="285750" indent="-285750">
              <a:buFont typeface="Arial" panose="020B0604020202020204" pitchFamily="34" charset="0"/>
              <a:buChar char="•"/>
            </a:pPr>
            <a:r>
              <a:rPr lang="en-US" sz="2600" dirty="0">
                <a:latin typeface="Garamond" panose="02020404030301010803" pitchFamily="18" charset="0"/>
              </a:rPr>
              <a:t>The media from which it is reflexed or its parent media must be marked as resulted </a:t>
            </a:r>
            <a:r>
              <a:rPr lang="en-US" sz="2600" dirty="0" smtClean="0">
                <a:latin typeface="Garamond" panose="02020404030301010803" pitchFamily="18" charset="0"/>
              </a:rPr>
              <a:t>which </a:t>
            </a:r>
            <a:r>
              <a:rPr lang="en-US" sz="2600" dirty="0">
                <a:latin typeface="Garamond" panose="02020404030301010803" pitchFamily="18" charset="0"/>
              </a:rPr>
              <a:t>sets the Resulted Media </a:t>
            </a:r>
            <a:r>
              <a:rPr lang="en-US" sz="2600" dirty="0" smtClean="0">
                <a:latin typeface="Garamond" panose="02020404030301010803" pitchFamily="18" charset="0"/>
              </a:rPr>
              <a:t>Flag.</a:t>
            </a:r>
            <a:endParaRPr lang="en-US" sz="2600" dirty="0">
              <a:latin typeface="Garamond" panose="02020404030301010803" pitchFamily="18" charset="0"/>
            </a:endParaRPr>
          </a:p>
        </p:txBody>
      </p:sp>
      <p:pic>
        <p:nvPicPr>
          <p:cNvPr id="6" name="Content Placeholder 6"/>
          <p:cNvPicPr>
            <a:picLocks noGrp="1" noChangeAspect="1"/>
          </p:cNvPicPr>
          <p:nvPr>
            <p:ph sz="half" idx="2"/>
          </p:nvPr>
        </p:nvPicPr>
        <p:blipFill>
          <a:blip r:embed="rId2"/>
          <a:stretch>
            <a:fillRect/>
          </a:stretch>
        </p:blipFill>
        <p:spPr>
          <a:xfrm>
            <a:off x="3474720" y="1933625"/>
            <a:ext cx="5453136" cy="3632785"/>
          </a:xfrm>
          <a:prstGeom prst="rect">
            <a:avLst/>
          </a:prstGeom>
        </p:spPr>
      </p:pic>
    </p:spTree>
    <p:extLst>
      <p:ext uri="{BB962C8B-B14F-4D97-AF65-F5344CB8AC3E}">
        <p14:creationId xmlns:p14="http://schemas.microsoft.com/office/powerpoint/2010/main" val="818165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297180"/>
            <a:ext cx="7898130" cy="1384995"/>
          </a:xfrm>
          <a:prstGeom prst="rect">
            <a:avLst/>
          </a:prstGeom>
          <a:noFill/>
        </p:spPr>
        <p:txBody>
          <a:bodyPr wrap="square" rtlCol="0">
            <a:spAutoFit/>
          </a:bodyPr>
          <a:lstStyle/>
          <a:p>
            <a:r>
              <a:rPr lang="en-US" sz="2800" dirty="0">
                <a:latin typeface="Garamond" panose="02020404030301010803" pitchFamily="18" charset="0"/>
              </a:rPr>
              <a:t>The isolate, if resulted correctly, will have the isolate flag 60 checked off which qualifies the isolate to the BCC report.</a:t>
            </a:r>
          </a:p>
        </p:txBody>
      </p:sp>
      <p:pic>
        <p:nvPicPr>
          <p:cNvPr id="7" name="Content Placeholder 3"/>
          <p:cNvPicPr>
            <a:picLocks/>
          </p:cNvPicPr>
          <p:nvPr/>
        </p:nvPicPr>
        <p:blipFill>
          <a:blip r:embed="rId2"/>
          <a:stretch>
            <a:fillRect/>
          </a:stretch>
        </p:blipFill>
        <p:spPr>
          <a:xfrm>
            <a:off x="303165" y="1682175"/>
            <a:ext cx="8257905" cy="4351338"/>
          </a:xfrm>
          <a:prstGeom prst="rect">
            <a:avLst/>
          </a:prstGeom>
        </p:spPr>
      </p:pic>
    </p:spTree>
    <p:extLst>
      <p:ext uri="{BB962C8B-B14F-4D97-AF65-F5344CB8AC3E}">
        <p14:creationId xmlns:p14="http://schemas.microsoft.com/office/powerpoint/2010/main" val="3735745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365760"/>
            <a:ext cx="8412480" cy="1569660"/>
          </a:xfrm>
          <a:prstGeom prst="rect">
            <a:avLst/>
          </a:prstGeom>
          <a:noFill/>
        </p:spPr>
        <p:txBody>
          <a:bodyPr wrap="square" rtlCol="0">
            <a:spAutoFit/>
          </a:bodyPr>
          <a:lstStyle/>
          <a:p>
            <a:r>
              <a:rPr lang="en-US" sz="3200" dirty="0">
                <a:latin typeface="Garamond" panose="02020404030301010803" pitchFamily="18" charset="0"/>
              </a:rPr>
              <a:t>IF, you add an isolate manually in the Isolate tab, it will not be associated with Blood Culture Media and will NOT qualify to the report.</a:t>
            </a:r>
          </a:p>
        </p:txBody>
      </p:sp>
      <p:pic>
        <p:nvPicPr>
          <p:cNvPr id="3" name="Content Placeholder 3"/>
          <p:cNvPicPr>
            <a:picLocks noChangeAspect="1"/>
          </p:cNvPicPr>
          <p:nvPr/>
        </p:nvPicPr>
        <p:blipFill>
          <a:blip r:embed="rId2"/>
          <a:stretch>
            <a:fillRect/>
          </a:stretch>
        </p:blipFill>
        <p:spPr>
          <a:xfrm>
            <a:off x="217170" y="2594611"/>
            <a:ext cx="8595360" cy="1394460"/>
          </a:xfrm>
          <a:prstGeom prst="rect">
            <a:avLst/>
          </a:prstGeom>
        </p:spPr>
      </p:pic>
    </p:spTree>
    <p:extLst>
      <p:ext uri="{BB962C8B-B14F-4D97-AF65-F5344CB8AC3E}">
        <p14:creationId xmlns:p14="http://schemas.microsoft.com/office/powerpoint/2010/main" val="1409763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Garamond" panose="02020404030301010803" pitchFamily="18" charset="0"/>
              </a:rPr>
              <a:t>In order to have the system know which organisms you want flagged as potential contaminants, you need </a:t>
            </a:r>
            <a:r>
              <a:rPr lang="en-US" sz="2800" dirty="0" smtClean="0">
                <a:latin typeface="Garamond" panose="02020404030301010803" pitchFamily="18" charset="0"/>
              </a:rPr>
              <a:t>to set up an SDR rule.</a:t>
            </a:r>
            <a:endParaRPr lang="en-US" sz="2800" dirty="0">
              <a:latin typeface="Garamond" panose="02020404030301010803" pitchFamily="18" charset="0"/>
            </a:endParaRPr>
          </a:p>
        </p:txBody>
      </p:sp>
      <p:pic>
        <p:nvPicPr>
          <p:cNvPr id="4" name="Content Placeholder 3"/>
          <p:cNvPicPr>
            <a:picLocks noGrp="1" noChangeAspect="1"/>
          </p:cNvPicPr>
          <p:nvPr>
            <p:ph idx="1"/>
          </p:nvPr>
        </p:nvPicPr>
        <p:blipFill>
          <a:blip r:embed="rId2"/>
          <a:stretch>
            <a:fillRect/>
          </a:stretch>
        </p:blipFill>
        <p:spPr>
          <a:xfrm>
            <a:off x="1065048" y="1592263"/>
            <a:ext cx="7002791" cy="4584700"/>
          </a:xfrm>
          <a:prstGeom prst="rect">
            <a:avLst/>
          </a:prstGeom>
        </p:spPr>
      </p:pic>
    </p:spTree>
    <p:extLst>
      <p:ext uri="{BB962C8B-B14F-4D97-AF65-F5344CB8AC3E}">
        <p14:creationId xmlns:p14="http://schemas.microsoft.com/office/powerpoint/2010/main" val="1477164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Garamond" panose="02020404030301010803" pitchFamily="18" charset="0"/>
              </a:rPr>
              <a:t>When you result a potential contaminant, you will get the following pop up based on the rule that was written.</a:t>
            </a:r>
          </a:p>
        </p:txBody>
      </p:sp>
      <p:pic>
        <p:nvPicPr>
          <p:cNvPr id="4" name="Content Placeholder 9"/>
          <p:cNvPicPr>
            <a:picLocks noGrp="1" noChangeAspect="1"/>
          </p:cNvPicPr>
          <p:nvPr>
            <p:ph idx="1"/>
          </p:nvPr>
        </p:nvPicPr>
        <p:blipFill>
          <a:blip r:embed="rId2"/>
          <a:stretch>
            <a:fillRect/>
          </a:stretch>
        </p:blipFill>
        <p:spPr>
          <a:xfrm>
            <a:off x="850618" y="1592263"/>
            <a:ext cx="7431651" cy="4584700"/>
          </a:xfrm>
          <a:prstGeom prst="rect">
            <a:avLst/>
          </a:prstGeom>
        </p:spPr>
      </p:pic>
    </p:spTree>
    <p:extLst>
      <p:ext uri="{BB962C8B-B14F-4D97-AF65-F5344CB8AC3E}">
        <p14:creationId xmlns:p14="http://schemas.microsoft.com/office/powerpoint/2010/main" val="3310056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20040"/>
            <a:ext cx="8549640" cy="1077218"/>
          </a:xfrm>
          <a:prstGeom prst="rect">
            <a:avLst/>
          </a:prstGeom>
          <a:noFill/>
        </p:spPr>
        <p:txBody>
          <a:bodyPr wrap="square" rtlCol="0">
            <a:spAutoFit/>
          </a:bodyPr>
          <a:lstStyle/>
          <a:p>
            <a:r>
              <a:rPr lang="en-US" sz="3200" dirty="0"/>
              <a:t>Saying NO to the RULE makes the isolate NOT a contaminant. Only Flag 58 is marked.</a:t>
            </a:r>
          </a:p>
        </p:txBody>
      </p:sp>
      <p:pic>
        <p:nvPicPr>
          <p:cNvPr id="5" name="Content Placeholder 6"/>
          <p:cNvPicPr>
            <a:picLocks noChangeAspect="1"/>
          </p:cNvPicPr>
          <p:nvPr/>
        </p:nvPicPr>
        <p:blipFill>
          <a:blip r:embed="rId2"/>
          <a:stretch>
            <a:fillRect/>
          </a:stretch>
        </p:blipFill>
        <p:spPr>
          <a:xfrm>
            <a:off x="148590" y="1881145"/>
            <a:ext cx="8915400" cy="3595035"/>
          </a:xfrm>
          <a:prstGeom prst="rect">
            <a:avLst/>
          </a:prstGeom>
        </p:spPr>
      </p:pic>
    </p:spTree>
    <p:extLst>
      <p:ext uri="{BB962C8B-B14F-4D97-AF65-F5344CB8AC3E}">
        <p14:creationId xmlns:p14="http://schemas.microsoft.com/office/powerpoint/2010/main" val="584244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 y="285750"/>
            <a:ext cx="8526780" cy="1569660"/>
          </a:xfrm>
          <a:prstGeom prst="rect">
            <a:avLst/>
          </a:prstGeom>
          <a:noFill/>
        </p:spPr>
        <p:txBody>
          <a:bodyPr wrap="square" rtlCol="0">
            <a:spAutoFit/>
          </a:bodyPr>
          <a:lstStyle/>
          <a:p>
            <a:r>
              <a:rPr lang="en-US" sz="3200" dirty="0"/>
              <a:t>Saying YES to the rule, marks the organisms as a Contaminant. Isolate Flags 58 and 59 are both marked. Contaminant Column Checked off as well.</a:t>
            </a:r>
          </a:p>
        </p:txBody>
      </p:sp>
      <p:pic>
        <p:nvPicPr>
          <p:cNvPr id="3" name="Content Placeholder 3"/>
          <p:cNvPicPr>
            <a:picLocks noChangeAspect="1"/>
          </p:cNvPicPr>
          <p:nvPr/>
        </p:nvPicPr>
        <p:blipFill>
          <a:blip r:embed="rId2"/>
          <a:stretch>
            <a:fillRect/>
          </a:stretch>
        </p:blipFill>
        <p:spPr>
          <a:xfrm>
            <a:off x="125730" y="1962168"/>
            <a:ext cx="8854440" cy="3299266"/>
          </a:xfrm>
          <a:prstGeom prst="rect">
            <a:avLst/>
          </a:prstGeom>
        </p:spPr>
      </p:pic>
    </p:spTree>
    <p:extLst>
      <p:ext uri="{BB962C8B-B14F-4D97-AF65-F5344CB8AC3E}">
        <p14:creationId xmlns:p14="http://schemas.microsoft.com/office/powerpoint/2010/main" val="989650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aramond" panose="02020404030301010803" pitchFamily="18" charset="0"/>
              </a:rPr>
              <a:t>Changing the Contaminant flag:</a:t>
            </a:r>
            <a:endParaRPr lang="en-US" dirty="0">
              <a:latin typeface="Garamond" panose="02020404030301010803" pitchFamily="18" charset="0"/>
            </a:endParaRPr>
          </a:p>
        </p:txBody>
      </p:sp>
      <p:sp>
        <p:nvSpPr>
          <p:cNvPr id="4" name="Content Placeholder 3"/>
          <p:cNvSpPr>
            <a:spLocks noGrp="1"/>
          </p:cNvSpPr>
          <p:nvPr>
            <p:ph sz="half" idx="1"/>
          </p:nvPr>
        </p:nvSpPr>
        <p:spPr>
          <a:xfrm>
            <a:off x="365760" y="5337809"/>
            <a:ext cx="7829550" cy="960121"/>
          </a:xfrm>
        </p:spPr>
        <p:txBody>
          <a:bodyPr>
            <a:normAutofit fontScale="85000" lnSpcReduction="20000"/>
          </a:bodyPr>
          <a:lstStyle/>
          <a:p>
            <a:r>
              <a:rPr lang="en-US" dirty="0" smtClean="0">
                <a:latin typeface="Garamond" panose="02020404030301010803" pitchFamily="18" charset="0"/>
              </a:rPr>
              <a:t>Click on the Contaminant option when in the isolate tab. A comment box will open. Give the reason for removing the contaminant flag. Once you click ok, the flag is removed.</a:t>
            </a:r>
            <a:endParaRPr lang="en-US" dirty="0">
              <a:latin typeface="Garamond" panose="02020404030301010803" pitchFamily="18" charset="0"/>
            </a:endParaRPr>
          </a:p>
        </p:txBody>
      </p:sp>
      <p:pic>
        <p:nvPicPr>
          <p:cNvPr id="6" name="Content Placeholder 5"/>
          <p:cNvPicPr>
            <a:picLocks noGrp="1" noChangeAspect="1"/>
          </p:cNvPicPr>
          <p:nvPr>
            <p:ph sz="half" idx="2"/>
          </p:nvPr>
        </p:nvPicPr>
        <p:blipFill>
          <a:blip r:embed="rId2"/>
          <a:stretch>
            <a:fillRect/>
          </a:stretch>
        </p:blipFill>
        <p:spPr>
          <a:xfrm>
            <a:off x="182879" y="1805940"/>
            <a:ext cx="7920990" cy="3416400"/>
          </a:xfrm>
          <a:prstGeom prst="rect">
            <a:avLst/>
          </a:prstGeom>
        </p:spPr>
      </p:pic>
    </p:spTree>
    <p:extLst>
      <p:ext uri="{BB962C8B-B14F-4D97-AF65-F5344CB8AC3E}">
        <p14:creationId xmlns:p14="http://schemas.microsoft.com/office/powerpoint/2010/main" val="3120587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Summer Olympic Trivia #3</a:t>
            </a:r>
            <a:endParaRPr lang="en-US" dirty="0">
              <a:latin typeface="Kristen ITC" panose="03050502040202030202" pitchFamily="66" charset="0"/>
            </a:endParaRPr>
          </a:p>
        </p:txBody>
      </p:sp>
      <p:sp>
        <p:nvSpPr>
          <p:cNvPr id="5" name="Content Placeholder 4"/>
          <p:cNvSpPr>
            <a:spLocks noGrp="1"/>
          </p:cNvSpPr>
          <p:nvPr>
            <p:ph idx="1"/>
          </p:nvPr>
        </p:nvSpPr>
        <p:spPr/>
        <p:txBody>
          <a:bodyPr/>
          <a:lstStyle/>
          <a:p>
            <a:r>
              <a:rPr lang="en-US" dirty="0" smtClean="0">
                <a:latin typeface="Kristen ITC" panose="03050502040202030202" pitchFamily="66" charset="0"/>
              </a:rPr>
              <a:t>Where are the games to be held and what is the official motto of the 2016 games?</a:t>
            </a:r>
            <a:endParaRPr lang="en-US" dirty="0">
              <a:latin typeface="Kristen ITC" panose="03050502040202030202" pitchFamily="66" charset="0"/>
            </a:endParaRPr>
          </a:p>
        </p:txBody>
      </p:sp>
    </p:spTree>
    <p:extLst>
      <p:ext uri="{BB962C8B-B14F-4D97-AF65-F5344CB8AC3E}">
        <p14:creationId xmlns:p14="http://schemas.microsoft.com/office/powerpoint/2010/main" val="744847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Kristen ITC" panose="03050502040202030202" pitchFamily="66" charset="0"/>
              </a:rPr>
              <a:t>Location of the Summer Olympics!!</a:t>
            </a:r>
            <a:endParaRPr lang="en-US" dirty="0"/>
          </a:p>
        </p:txBody>
      </p:sp>
      <p:sp>
        <p:nvSpPr>
          <p:cNvPr id="5" name="Content Placeholder 4"/>
          <p:cNvSpPr>
            <a:spLocks noGrp="1"/>
          </p:cNvSpPr>
          <p:nvPr>
            <p:ph idx="1"/>
          </p:nvPr>
        </p:nvSpPr>
        <p:spPr/>
        <p:txBody>
          <a:bodyPr>
            <a:normAutofit/>
          </a:bodyPr>
          <a:lstStyle/>
          <a:p>
            <a:r>
              <a:rPr lang="en-US" dirty="0" smtClean="0">
                <a:latin typeface="Kristen ITC" panose="03050502040202030202" pitchFamily="66" charset="0"/>
              </a:rPr>
              <a:t>Rio de Janeiro, Brazil</a:t>
            </a:r>
          </a:p>
          <a:p>
            <a:r>
              <a:rPr lang="en-US" dirty="0" smtClean="0">
                <a:latin typeface="Kristen ITC" panose="03050502040202030202" pitchFamily="66" charset="0"/>
              </a:rPr>
              <a:t>This is the first time that the Olympics are being held in South America.</a:t>
            </a:r>
          </a:p>
          <a:p>
            <a:r>
              <a:rPr lang="en-US" dirty="0" smtClean="0">
                <a:latin typeface="Kristen ITC" panose="03050502040202030202" pitchFamily="66" charset="0"/>
              </a:rPr>
              <a:t>33 different Olympic Venues in four districts of Rio.</a:t>
            </a:r>
          </a:p>
          <a:p>
            <a:r>
              <a:rPr lang="en-US" dirty="0" smtClean="0">
                <a:latin typeface="Kristen ITC" panose="03050502040202030202" pitchFamily="66" charset="0"/>
              </a:rPr>
              <a:t>Total cost of Rio hosting the games is about 95 million US dollars!</a:t>
            </a:r>
            <a:endParaRPr lang="en-US" dirty="0">
              <a:latin typeface="Kristen ITC" panose="03050502040202030202" pitchFamily="66" charset="0"/>
            </a:endParaRPr>
          </a:p>
        </p:txBody>
      </p:sp>
    </p:spTree>
    <p:extLst>
      <p:ext uri="{BB962C8B-B14F-4D97-AF65-F5344CB8AC3E}">
        <p14:creationId xmlns:p14="http://schemas.microsoft.com/office/powerpoint/2010/main" val="136867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Kristen ITC" panose="03050502040202030202" pitchFamily="66" charset="0"/>
              </a:rPr>
              <a:t>GOLF!!</a:t>
            </a:r>
            <a:endParaRPr lang="en-US" dirty="0">
              <a:latin typeface="Kristen ITC" panose="03050502040202030202"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9569" y="2741613"/>
            <a:ext cx="3333750" cy="2286000"/>
          </a:xfrm>
        </p:spPr>
      </p:pic>
    </p:spTree>
    <p:extLst>
      <p:ext uri="{BB962C8B-B14F-4D97-AF65-F5344CB8AC3E}">
        <p14:creationId xmlns:p14="http://schemas.microsoft.com/office/powerpoint/2010/main" val="1445804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Official Motto:</a:t>
            </a:r>
            <a:endParaRPr lang="en-US"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r>
              <a:rPr lang="en-US" sz="4000" dirty="0" smtClean="0">
                <a:latin typeface="Kristen ITC" panose="03050502040202030202" pitchFamily="66" charset="0"/>
              </a:rPr>
              <a:t>Live your Passion!</a:t>
            </a:r>
            <a:endParaRPr lang="en-US" sz="4000" dirty="0">
              <a:latin typeface="Kristen ITC" panose="03050502040202030202" pitchFamily="66" charset="0"/>
            </a:endParaRPr>
          </a:p>
        </p:txBody>
      </p:sp>
    </p:spTree>
    <p:extLst>
      <p:ext uri="{BB962C8B-B14F-4D97-AF65-F5344CB8AC3E}">
        <p14:creationId xmlns:p14="http://schemas.microsoft.com/office/powerpoint/2010/main" val="1439372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 y="1438838"/>
            <a:ext cx="8942295" cy="4120179"/>
          </a:xfrm>
        </p:spPr>
        <p:txBody>
          <a:bodyPr>
            <a:normAutofit fontScale="90000"/>
          </a:bodyPr>
          <a:lstStyle/>
          <a:p>
            <a:r>
              <a:rPr lang="en-US" dirty="0"/>
              <a:t>Blood Culture Contamination Report </a:t>
            </a:r>
            <a:r>
              <a:rPr lang="en-US" dirty="0" smtClean="0"/>
              <a:t/>
            </a:r>
            <a:br>
              <a:rPr lang="en-US" dirty="0" smtClean="0"/>
            </a:br>
            <a:r>
              <a:rPr lang="en-US" dirty="0" smtClean="0"/>
              <a:t>(</a:t>
            </a:r>
            <a:r>
              <a:rPr lang="en-US" dirty="0"/>
              <a:t>Epidemiology Report)</a:t>
            </a:r>
          </a:p>
        </p:txBody>
      </p:sp>
    </p:spTree>
    <p:extLst>
      <p:ext uri="{BB962C8B-B14F-4D97-AF65-F5344CB8AC3E}">
        <p14:creationId xmlns:p14="http://schemas.microsoft.com/office/powerpoint/2010/main" val="1739789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Report type: Blood Culture Contamination</a:t>
            </a:r>
          </a:p>
        </p:txBody>
      </p:sp>
      <p:pic>
        <p:nvPicPr>
          <p:cNvPr id="5" name="Content Placeholder 5"/>
          <p:cNvPicPr>
            <a:picLocks noGrp="1" noChangeAspect="1"/>
          </p:cNvPicPr>
          <p:nvPr>
            <p:ph idx="1"/>
          </p:nvPr>
        </p:nvPicPr>
        <p:blipFill>
          <a:blip r:embed="rId2"/>
          <a:stretch>
            <a:fillRect/>
          </a:stretch>
        </p:blipFill>
        <p:spPr>
          <a:xfrm>
            <a:off x="504539" y="2227470"/>
            <a:ext cx="8123809" cy="3314286"/>
          </a:xfrm>
          <a:prstGeom prst="rect">
            <a:avLst/>
          </a:prstGeom>
        </p:spPr>
      </p:pic>
    </p:spTree>
    <p:extLst>
      <p:ext uri="{BB962C8B-B14F-4D97-AF65-F5344CB8AC3E}">
        <p14:creationId xmlns:p14="http://schemas.microsoft.com/office/powerpoint/2010/main" val="3536616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Tab:</a:t>
            </a:r>
          </a:p>
        </p:txBody>
      </p:sp>
      <p:sp>
        <p:nvSpPr>
          <p:cNvPr id="4" name="Content Placeholder 3"/>
          <p:cNvSpPr>
            <a:spLocks noGrp="1"/>
          </p:cNvSpPr>
          <p:nvPr>
            <p:ph sz="half" idx="1"/>
          </p:nvPr>
        </p:nvSpPr>
        <p:spPr>
          <a:xfrm>
            <a:off x="182879" y="1904545"/>
            <a:ext cx="3177541" cy="4272418"/>
          </a:xfrm>
        </p:spPr>
        <p:txBody>
          <a:bodyPr>
            <a:normAutofit fontScale="77500" lnSpcReduction="20000"/>
          </a:bodyPr>
          <a:lstStyle/>
          <a:p>
            <a:r>
              <a:rPr lang="en-US" dirty="0">
                <a:latin typeface="Garamond" panose="02020404030301010803" pitchFamily="18" charset="0"/>
              </a:rPr>
              <a:t>BCC report is always based on Collection Date. Other reports give the option of tested date, but BCC does not</a:t>
            </a:r>
            <a:r>
              <a:rPr lang="en-US" dirty="0" smtClean="0">
                <a:latin typeface="Garamond" panose="02020404030301010803" pitchFamily="18" charset="0"/>
              </a:rPr>
              <a:t>.</a:t>
            </a:r>
            <a:endParaRPr lang="en-US" dirty="0">
              <a:latin typeface="Garamond" panose="02020404030301010803" pitchFamily="18" charset="0"/>
            </a:endParaRPr>
          </a:p>
          <a:p>
            <a:r>
              <a:rPr lang="en-US" dirty="0">
                <a:latin typeface="Garamond" panose="02020404030301010803" pitchFamily="18" charset="0"/>
              </a:rPr>
              <a:t>In </a:t>
            </a:r>
            <a:r>
              <a:rPr lang="en-US" i="1" dirty="0">
                <a:latin typeface="Garamond" panose="02020404030301010803" pitchFamily="18" charset="0"/>
              </a:rPr>
              <a:t>Additional Criteria section</a:t>
            </a:r>
            <a:r>
              <a:rPr lang="en-US" dirty="0">
                <a:latin typeface="Garamond" panose="02020404030301010803" pitchFamily="18" charset="0"/>
              </a:rPr>
              <a:t>, for wards, choose </a:t>
            </a:r>
            <a:r>
              <a:rPr lang="en-US" b="1" dirty="0">
                <a:latin typeface="Garamond" panose="02020404030301010803" pitchFamily="18" charset="0"/>
              </a:rPr>
              <a:t>IsoWard</a:t>
            </a:r>
            <a:r>
              <a:rPr lang="en-US" dirty="0">
                <a:latin typeface="Garamond" panose="02020404030301010803" pitchFamily="18" charset="0"/>
              </a:rPr>
              <a:t>: The location where the order was placed. The report gives data based on location and you want the data to correlate with where the blood culture was collected.</a:t>
            </a:r>
          </a:p>
          <a:p>
            <a:endParaRPr lang="en-US" dirty="0"/>
          </a:p>
        </p:txBody>
      </p:sp>
      <p:pic>
        <p:nvPicPr>
          <p:cNvPr id="6" name="Content Placeholder 3"/>
          <p:cNvPicPr>
            <a:picLocks noGrp="1" noChangeAspect="1"/>
          </p:cNvPicPr>
          <p:nvPr>
            <p:ph sz="half" idx="2"/>
          </p:nvPr>
        </p:nvPicPr>
        <p:blipFill>
          <a:blip r:embed="rId2"/>
          <a:stretch>
            <a:fillRect/>
          </a:stretch>
        </p:blipFill>
        <p:spPr>
          <a:xfrm>
            <a:off x="3360420" y="1904545"/>
            <a:ext cx="5644198" cy="3970762"/>
          </a:xfrm>
          <a:prstGeom prst="rect">
            <a:avLst/>
          </a:prstGeom>
        </p:spPr>
      </p:pic>
    </p:spTree>
    <p:extLst>
      <p:ext uri="{BB962C8B-B14F-4D97-AF65-F5344CB8AC3E}">
        <p14:creationId xmlns:p14="http://schemas.microsoft.com/office/powerpoint/2010/main" val="4151165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Epidemiology Tab (cont):</a:t>
            </a:r>
          </a:p>
        </p:txBody>
      </p:sp>
      <p:pic>
        <p:nvPicPr>
          <p:cNvPr id="7" name="Content Placeholder 3"/>
          <p:cNvPicPr>
            <a:picLocks noGrp="1" noChangeAspect="1"/>
          </p:cNvPicPr>
          <p:nvPr>
            <p:ph idx="1"/>
          </p:nvPr>
        </p:nvPicPr>
        <p:blipFill>
          <a:blip r:embed="rId2"/>
          <a:stretch>
            <a:fillRect/>
          </a:stretch>
        </p:blipFill>
        <p:spPr>
          <a:xfrm>
            <a:off x="1195912" y="1592263"/>
            <a:ext cx="6741063" cy="4584700"/>
          </a:xfrm>
          <a:prstGeom prst="rect">
            <a:avLst/>
          </a:prstGeom>
        </p:spPr>
      </p:pic>
    </p:spTree>
    <p:extLst>
      <p:ext uri="{BB962C8B-B14F-4D97-AF65-F5344CB8AC3E}">
        <p14:creationId xmlns:p14="http://schemas.microsoft.com/office/powerpoint/2010/main" val="595617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299" y="647816"/>
            <a:ext cx="8920195" cy="2213112"/>
          </a:xfrm>
          <a:prstGeom prst="rect">
            <a:avLst/>
          </a:prstGeom>
        </p:spPr>
      </p:pic>
      <p:sp>
        <p:nvSpPr>
          <p:cNvPr id="5" name="TextBox 4"/>
          <p:cNvSpPr txBox="1"/>
          <p:nvPr/>
        </p:nvSpPr>
        <p:spPr>
          <a:xfrm>
            <a:off x="365760" y="3680460"/>
            <a:ext cx="8458200" cy="1754326"/>
          </a:xfrm>
          <a:prstGeom prst="rect">
            <a:avLst/>
          </a:prstGeom>
          <a:noFill/>
        </p:spPr>
        <p:txBody>
          <a:bodyPr wrap="square" rtlCol="0">
            <a:spAutoFit/>
          </a:bodyPr>
          <a:lstStyle/>
          <a:p>
            <a:r>
              <a:rPr lang="en-US" dirty="0"/>
              <a:t>BCC report layout is the default and will give you everything.</a:t>
            </a:r>
          </a:p>
          <a:p>
            <a:endParaRPr lang="en-US" dirty="0" smtClean="0"/>
          </a:p>
          <a:p>
            <a:r>
              <a:rPr lang="en-US" dirty="0"/>
              <a:t>BCC_Raw_Data_spreadsheet: this will give you the raw data in spreadsheet form allowing you to see each order and who is marked as the person who obtained the specimen.</a:t>
            </a:r>
          </a:p>
          <a:p>
            <a:endParaRPr lang="en-US" dirty="0"/>
          </a:p>
        </p:txBody>
      </p:sp>
    </p:spTree>
    <p:extLst>
      <p:ext uri="{BB962C8B-B14F-4D97-AF65-F5344CB8AC3E}">
        <p14:creationId xmlns:p14="http://schemas.microsoft.com/office/powerpoint/2010/main" val="763884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Criteria Tab:</a:t>
            </a:r>
            <a:endParaRPr lang="en-US" dirty="0"/>
          </a:p>
        </p:txBody>
      </p:sp>
      <p:pic>
        <p:nvPicPr>
          <p:cNvPr id="4" name="Content Placeholder 3"/>
          <p:cNvPicPr>
            <a:picLocks noGrp="1" noChangeAspect="1"/>
          </p:cNvPicPr>
          <p:nvPr>
            <p:ph idx="1"/>
          </p:nvPr>
        </p:nvPicPr>
        <p:blipFill>
          <a:blip r:embed="rId2"/>
          <a:stretch>
            <a:fillRect/>
          </a:stretch>
        </p:blipFill>
        <p:spPr>
          <a:xfrm>
            <a:off x="1028700" y="1592263"/>
            <a:ext cx="6368326" cy="5157396"/>
          </a:xfrm>
          <a:prstGeom prst="rect">
            <a:avLst/>
          </a:prstGeom>
        </p:spPr>
      </p:pic>
    </p:spTree>
    <p:extLst>
      <p:ext uri="{BB962C8B-B14F-4D97-AF65-F5344CB8AC3E}">
        <p14:creationId xmlns:p14="http://schemas.microsoft.com/office/powerpoint/2010/main" val="2275951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 Criteria Tab:</a:t>
            </a:r>
          </a:p>
        </p:txBody>
      </p:sp>
      <p:pic>
        <p:nvPicPr>
          <p:cNvPr id="4" name="Content Placeholder 3"/>
          <p:cNvPicPr>
            <a:picLocks noGrp="1" noChangeAspect="1"/>
          </p:cNvPicPr>
          <p:nvPr>
            <p:ph idx="1"/>
          </p:nvPr>
        </p:nvPicPr>
        <p:blipFill>
          <a:blip r:embed="rId2"/>
          <a:stretch>
            <a:fillRect/>
          </a:stretch>
        </p:blipFill>
        <p:spPr>
          <a:xfrm>
            <a:off x="713720" y="1801640"/>
            <a:ext cx="2219048" cy="2314286"/>
          </a:xfrm>
          <a:prstGeom prst="rect">
            <a:avLst/>
          </a:prstGeom>
        </p:spPr>
      </p:pic>
      <p:sp>
        <p:nvSpPr>
          <p:cNvPr id="5" name="TextBox 4"/>
          <p:cNvSpPr txBox="1"/>
          <p:nvPr/>
        </p:nvSpPr>
        <p:spPr>
          <a:xfrm>
            <a:off x="3223260" y="2045970"/>
            <a:ext cx="5406390" cy="3539430"/>
          </a:xfrm>
          <a:prstGeom prst="rect">
            <a:avLst/>
          </a:prstGeom>
          <a:noFill/>
        </p:spPr>
        <p:txBody>
          <a:bodyPr wrap="square" rtlCol="0">
            <a:spAutoFit/>
          </a:bodyPr>
          <a:lstStyle/>
          <a:p>
            <a:r>
              <a:rPr lang="en-US" sz="3200" dirty="0" smtClean="0"/>
              <a:t>You have the option to pull the report based on the system marking an organism as a contaminant OR the user marking the organism as a contaminant based on the rule firing.</a:t>
            </a:r>
            <a:endParaRPr lang="en-US" sz="3200" dirty="0"/>
          </a:p>
        </p:txBody>
      </p:sp>
    </p:spTree>
    <p:extLst>
      <p:ext uri="{BB962C8B-B14F-4D97-AF65-F5344CB8AC3E}">
        <p14:creationId xmlns:p14="http://schemas.microsoft.com/office/powerpoint/2010/main" val="939478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Summer Olympic Trivia #4</a:t>
            </a:r>
            <a:endParaRPr lang="en-US" dirty="0">
              <a:latin typeface="Kristen ITC" panose="03050502040202030202" pitchFamily="66" charset="0"/>
            </a:endParaRPr>
          </a:p>
        </p:txBody>
      </p:sp>
      <p:sp>
        <p:nvSpPr>
          <p:cNvPr id="3" name="Content Placeholder 2"/>
          <p:cNvSpPr>
            <a:spLocks noGrp="1"/>
          </p:cNvSpPr>
          <p:nvPr>
            <p:ph idx="1"/>
          </p:nvPr>
        </p:nvSpPr>
        <p:spPr/>
        <p:txBody>
          <a:bodyPr/>
          <a:lstStyle/>
          <a:p>
            <a:r>
              <a:rPr lang="en-US" dirty="0" smtClean="0">
                <a:latin typeface="Kristen ITC" panose="03050502040202030202" pitchFamily="66" charset="0"/>
              </a:rPr>
              <a:t>Who is the swimmer from Baltimore, Maryland who is coming out of retirement to compete in the 2016 summer Olympics?</a:t>
            </a:r>
            <a:endParaRPr lang="en-US" dirty="0">
              <a:latin typeface="Kristen ITC" panose="03050502040202030202" pitchFamily="66" charset="0"/>
            </a:endParaRPr>
          </a:p>
        </p:txBody>
      </p:sp>
    </p:spTree>
    <p:extLst>
      <p:ext uri="{BB962C8B-B14F-4D97-AF65-F5344CB8AC3E}">
        <p14:creationId xmlns:p14="http://schemas.microsoft.com/office/powerpoint/2010/main" val="191489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Michael Phelps!</a:t>
            </a:r>
            <a:endParaRPr lang="en-US" dirty="0">
              <a:latin typeface="Kristen ITC" panose="03050502040202030202" pitchFamily="66" charset="0"/>
            </a:endParaRPr>
          </a:p>
        </p:txBody>
      </p:sp>
      <p:pic>
        <p:nvPicPr>
          <p:cNvPr id="4" name="Content Placeholder 3"/>
          <p:cNvPicPr>
            <a:picLocks noGrp="1" noChangeAspect="1"/>
          </p:cNvPicPr>
          <p:nvPr>
            <p:ph idx="1"/>
          </p:nvPr>
        </p:nvPicPr>
        <p:blipFill>
          <a:blip r:embed="rId2"/>
          <a:stretch>
            <a:fillRect/>
          </a:stretch>
        </p:blipFill>
        <p:spPr>
          <a:xfrm>
            <a:off x="1462617" y="1607401"/>
            <a:ext cx="5933333" cy="3457143"/>
          </a:xfrm>
          <a:prstGeom prst="rect">
            <a:avLst/>
          </a:prstGeom>
        </p:spPr>
      </p:pic>
      <p:sp>
        <p:nvSpPr>
          <p:cNvPr id="5" name="TextBox 4"/>
          <p:cNvSpPr txBox="1"/>
          <p:nvPr/>
        </p:nvSpPr>
        <p:spPr>
          <a:xfrm>
            <a:off x="400050" y="5520690"/>
            <a:ext cx="8401050" cy="677108"/>
          </a:xfrm>
          <a:prstGeom prst="rect">
            <a:avLst/>
          </a:prstGeom>
          <a:noFill/>
        </p:spPr>
        <p:txBody>
          <a:bodyPr wrap="square" rtlCol="0">
            <a:spAutoFit/>
          </a:bodyPr>
          <a:lstStyle/>
          <a:p>
            <a:pPr algn="ctr"/>
            <a:r>
              <a:rPr lang="en-US" sz="2000" dirty="0" smtClean="0">
                <a:latin typeface="Kristen ITC" panose="03050502040202030202" pitchFamily="66" charset="0"/>
              </a:rPr>
              <a:t>Most decorated Olympian of all time: 22 medals (18 of them gold!)</a:t>
            </a:r>
          </a:p>
          <a:p>
            <a:endParaRPr lang="en-US" dirty="0">
              <a:latin typeface="Kristen ITC" panose="03050502040202030202" pitchFamily="66" charset="0"/>
            </a:endParaRPr>
          </a:p>
        </p:txBody>
      </p:sp>
    </p:spTree>
    <p:extLst>
      <p:ext uri="{BB962C8B-B14F-4D97-AF65-F5344CB8AC3E}">
        <p14:creationId xmlns:p14="http://schemas.microsoft.com/office/powerpoint/2010/main" val="155528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1300098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Interpreting the report!</a:t>
            </a:r>
            <a:endParaRPr lang="en-US" dirty="0"/>
          </a:p>
        </p:txBody>
      </p:sp>
    </p:spTree>
    <p:extLst>
      <p:ext uri="{BB962C8B-B14F-4D97-AF65-F5344CB8AC3E}">
        <p14:creationId xmlns:p14="http://schemas.microsoft.com/office/powerpoint/2010/main" val="14745546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First Page of the report:</a:t>
            </a:r>
            <a:endParaRPr lang="en-US" dirty="0"/>
          </a:p>
        </p:txBody>
      </p:sp>
      <p:pic>
        <p:nvPicPr>
          <p:cNvPr id="5" name="Content Placeholder 4"/>
          <p:cNvPicPr>
            <a:picLocks noGrp="1" noChangeAspect="1"/>
          </p:cNvPicPr>
          <p:nvPr>
            <p:ph idx="1"/>
          </p:nvPr>
        </p:nvPicPr>
        <p:blipFill>
          <a:blip r:embed="rId2"/>
          <a:stretch>
            <a:fillRect/>
          </a:stretch>
        </p:blipFill>
        <p:spPr>
          <a:xfrm>
            <a:off x="1666719" y="1592263"/>
            <a:ext cx="5799449" cy="4584700"/>
          </a:xfrm>
          <a:prstGeom prst="rect">
            <a:avLst/>
          </a:prstGeom>
        </p:spPr>
      </p:pic>
    </p:spTree>
    <p:extLst>
      <p:ext uri="{BB962C8B-B14F-4D97-AF65-F5344CB8AC3E}">
        <p14:creationId xmlns:p14="http://schemas.microsoft.com/office/powerpoint/2010/main" val="12569574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section: Contamination Rate</a:t>
            </a:r>
            <a:endParaRPr lang="en-US" dirty="0"/>
          </a:p>
        </p:txBody>
      </p:sp>
      <p:sp>
        <p:nvSpPr>
          <p:cNvPr id="6" name="Content Placeholder 5"/>
          <p:cNvSpPr>
            <a:spLocks noGrp="1"/>
          </p:cNvSpPr>
          <p:nvPr>
            <p:ph sz="half" idx="1"/>
          </p:nvPr>
        </p:nvSpPr>
        <p:spPr/>
        <p:txBody>
          <a:bodyPr/>
          <a:lstStyle/>
          <a:p>
            <a:r>
              <a:rPr lang="en-US" dirty="0" smtClean="0">
                <a:latin typeface="Garamond" panose="02020404030301010803" pitchFamily="18" charset="0"/>
              </a:rPr>
              <a:t>This section of the report is one that I tend to skip through. It has a lot of information, but it is better organized later in the report.</a:t>
            </a:r>
          </a:p>
          <a:p>
            <a:r>
              <a:rPr lang="en-US" dirty="0" smtClean="0">
                <a:latin typeface="Garamond" panose="02020404030301010803" pitchFamily="18" charset="0"/>
              </a:rPr>
              <a:t>Each location from which a Blood culture was drawn has data on this report.</a:t>
            </a:r>
            <a:endParaRPr lang="en-US" dirty="0">
              <a:latin typeface="Garamond" panose="02020404030301010803" pitchFamily="18" charset="0"/>
            </a:endParaRPr>
          </a:p>
        </p:txBody>
      </p:sp>
      <p:pic>
        <p:nvPicPr>
          <p:cNvPr id="7" name="Content Placeholder 3"/>
          <p:cNvPicPr>
            <a:picLocks noGrp="1" noChangeAspect="1"/>
          </p:cNvPicPr>
          <p:nvPr>
            <p:ph sz="half" idx="2"/>
          </p:nvPr>
        </p:nvPicPr>
        <p:blipFill>
          <a:blip r:embed="rId2"/>
          <a:stretch>
            <a:fillRect/>
          </a:stretch>
        </p:blipFill>
        <p:spPr>
          <a:xfrm>
            <a:off x="4629150" y="1812215"/>
            <a:ext cx="4364038" cy="4155907"/>
          </a:xfrm>
          <a:prstGeom prst="rect">
            <a:avLst/>
          </a:prstGeom>
        </p:spPr>
      </p:pic>
    </p:spTree>
    <p:extLst>
      <p:ext uri="{BB962C8B-B14F-4D97-AF65-F5344CB8AC3E}">
        <p14:creationId xmlns:p14="http://schemas.microsoft.com/office/powerpoint/2010/main" val="2759354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Frequency</a:t>
            </a:r>
            <a:endParaRPr lang="en-US" dirty="0"/>
          </a:p>
        </p:txBody>
      </p:sp>
      <p:sp>
        <p:nvSpPr>
          <p:cNvPr id="5" name="Content Placeholder 4"/>
          <p:cNvSpPr>
            <a:spLocks noGrp="1"/>
          </p:cNvSpPr>
          <p:nvPr>
            <p:ph idx="1"/>
          </p:nvPr>
        </p:nvSpPr>
        <p:spPr/>
        <p:txBody>
          <a:bodyPr/>
          <a:lstStyle/>
          <a:p>
            <a:r>
              <a:rPr lang="en-US" dirty="0" smtClean="0">
                <a:latin typeface="Garamond" panose="02020404030301010803" pitchFamily="18" charset="0"/>
              </a:rPr>
              <a:t>Draw frequency refers to the number of blood cultures that were drawn for the same person within a 24 hour period. Our goal is to decrease the percentage of draw frequencies that fall in the 1x category. </a:t>
            </a:r>
          </a:p>
          <a:p>
            <a:r>
              <a:rPr lang="en-US" dirty="0" smtClean="0">
                <a:latin typeface="Garamond" panose="02020404030301010803" pitchFamily="18" charset="0"/>
              </a:rPr>
              <a:t>****NOTE: This section of the report pulls the CORRECT draw frequency numbers. Other areas of this report do NOT pull the correct draw frequency numbers.</a:t>
            </a:r>
          </a:p>
        </p:txBody>
      </p:sp>
    </p:spTree>
    <p:extLst>
      <p:ext uri="{BB962C8B-B14F-4D97-AF65-F5344CB8AC3E}">
        <p14:creationId xmlns:p14="http://schemas.microsoft.com/office/powerpoint/2010/main" val="2748460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71700" y="521671"/>
            <a:ext cx="4519347" cy="5473996"/>
          </a:xfrm>
          <a:prstGeom prst="rect">
            <a:avLst/>
          </a:prstGeom>
        </p:spPr>
      </p:pic>
    </p:spTree>
    <p:extLst>
      <p:ext uri="{BB962C8B-B14F-4D97-AF65-F5344CB8AC3E}">
        <p14:creationId xmlns:p14="http://schemas.microsoft.com/office/powerpoint/2010/main" val="2532786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Contamination by clinic</a:t>
            </a:r>
            <a:endParaRPr lang="en-US" dirty="0"/>
          </a:p>
        </p:txBody>
      </p:sp>
      <p:sp>
        <p:nvSpPr>
          <p:cNvPr id="4" name="Content Placeholder 3"/>
          <p:cNvSpPr>
            <a:spLocks noGrp="1"/>
          </p:cNvSpPr>
          <p:nvPr>
            <p:ph sz="half" idx="1"/>
          </p:nvPr>
        </p:nvSpPr>
        <p:spPr>
          <a:xfrm>
            <a:off x="182879" y="1863089"/>
            <a:ext cx="3646171" cy="4313873"/>
          </a:xfrm>
        </p:spPr>
        <p:txBody>
          <a:bodyPr/>
          <a:lstStyle/>
          <a:p>
            <a:r>
              <a:rPr lang="en-US" dirty="0" smtClean="0">
                <a:latin typeface="Garamond" panose="02020404030301010803" pitchFamily="18" charset="0"/>
              </a:rPr>
              <a:t>This is the section that we use routinely to report to the areas in the hospital that we monitor.</a:t>
            </a:r>
          </a:p>
          <a:p>
            <a:r>
              <a:rPr lang="en-US" dirty="0" smtClean="0">
                <a:latin typeface="Garamond" panose="02020404030301010803" pitchFamily="18" charset="0"/>
              </a:rPr>
              <a:t>***NOTE: The DF(1X) in this section is incorrect. Do not use this data. </a:t>
            </a:r>
            <a:endParaRPr lang="en-US" dirty="0">
              <a:latin typeface="Garamond" panose="02020404030301010803" pitchFamily="18" charset="0"/>
            </a:endParaRPr>
          </a:p>
        </p:txBody>
      </p:sp>
      <p:pic>
        <p:nvPicPr>
          <p:cNvPr id="6" name="Content Placeholder 5"/>
          <p:cNvPicPr>
            <a:picLocks noGrp="1" noChangeAspect="1"/>
          </p:cNvPicPr>
          <p:nvPr>
            <p:ph sz="half" idx="2"/>
          </p:nvPr>
        </p:nvPicPr>
        <p:blipFill>
          <a:blip r:embed="rId2"/>
          <a:stretch>
            <a:fillRect/>
          </a:stretch>
        </p:blipFill>
        <p:spPr>
          <a:xfrm>
            <a:off x="3657600" y="2231709"/>
            <a:ext cx="5335588" cy="4055353"/>
          </a:xfrm>
          <a:prstGeom prst="rect">
            <a:avLst/>
          </a:prstGeom>
        </p:spPr>
      </p:pic>
    </p:spTree>
    <p:extLst>
      <p:ext uri="{BB962C8B-B14F-4D97-AF65-F5344CB8AC3E}">
        <p14:creationId xmlns:p14="http://schemas.microsoft.com/office/powerpoint/2010/main" val="25750849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a:t>Contamination by </a:t>
            </a:r>
            <a:r>
              <a:rPr lang="en-US" sz="3600" dirty="0" smtClean="0"/>
              <a:t>clinic(Cont.)</a:t>
            </a:r>
            <a:endParaRPr lang="en-US" sz="3600" dirty="0"/>
          </a:p>
        </p:txBody>
      </p:sp>
      <p:pic>
        <p:nvPicPr>
          <p:cNvPr id="9" name="Content Placeholder 8"/>
          <p:cNvPicPr>
            <a:picLocks noGrp="1" noChangeAspect="1"/>
          </p:cNvPicPr>
          <p:nvPr>
            <p:ph sz="half" idx="1"/>
          </p:nvPr>
        </p:nvPicPr>
        <p:blipFill>
          <a:blip r:embed="rId2"/>
          <a:stretch>
            <a:fillRect/>
          </a:stretch>
        </p:blipFill>
        <p:spPr>
          <a:xfrm>
            <a:off x="1742347" y="1475285"/>
            <a:ext cx="4888240" cy="2330905"/>
          </a:xfrm>
          <a:prstGeom prst="rect">
            <a:avLst/>
          </a:prstGeom>
        </p:spPr>
      </p:pic>
      <p:sp>
        <p:nvSpPr>
          <p:cNvPr id="8" name="Content Placeholder 7"/>
          <p:cNvSpPr>
            <a:spLocks noGrp="1"/>
          </p:cNvSpPr>
          <p:nvPr>
            <p:ph sz="half" idx="2"/>
          </p:nvPr>
        </p:nvSpPr>
        <p:spPr>
          <a:xfrm>
            <a:off x="422910" y="4023360"/>
            <a:ext cx="8366759" cy="2068830"/>
          </a:xfrm>
        </p:spPr>
        <p:txBody>
          <a:bodyPr>
            <a:normAutofit fontScale="77500" lnSpcReduction="20000"/>
          </a:bodyPr>
          <a:lstStyle/>
          <a:p>
            <a:r>
              <a:rPr lang="en-US" dirty="0" smtClean="0">
                <a:latin typeface="Garamond" panose="02020404030301010803" pitchFamily="18" charset="0"/>
              </a:rPr>
              <a:t>Draws(#) is the total number of blood cultures drawn from the particular unit during the time noted in the report.</a:t>
            </a:r>
          </a:p>
          <a:p>
            <a:r>
              <a:rPr lang="en-US" dirty="0" smtClean="0">
                <a:latin typeface="Garamond" panose="02020404030301010803" pitchFamily="18" charset="0"/>
              </a:rPr>
              <a:t>Positive (%#) is the Positivity rate and the number of cultures that were marked as positive. This number includes the ones that have contaminants.</a:t>
            </a:r>
          </a:p>
          <a:p>
            <a:r>
              <a:rPr lang="en-US" dirty="0" smtClean="0">
                <a:latin typeface="Garamond" panose="02020404030301010803" pitchFamily="18" charset="0"/>
              </a:rPr>
              <a:t>BCC (%#) is the Blood culture contamination rate and the total number of cultures that are marked as having contaminants.</a:t>
            </a:r>
          </a:p>
          <a:p>
            <a:pPr marL="0" indent="0">
              <a:buNone/>
            </a:pPr>
            <a:endParaRPr lang="en-US" dirty="0" smtClean="0">
              <a:latin typeface="Garamond" panose="02020404030301010803" pitchFamily="18" charset="0"/>
            </a:endParaRPr>
          </a:p>
          <a:p>
            <a:pPr marL="0" indent="0">
              <a:buNone/>
            </a:pPr>
            <a:endParaRPr lang="en-US" dirty="0">
              <a:latin typeface="Garamond" panose="02020404030301010803" pitchFamily="18" charset="0"/>
            </a:endParaRPr>
          </a:p>
        </p:txBody>
      </p:sp>
    </p:spTree>
    <p:extLst>
      <p:ext uri="{BB962C8B-B14F-4D97-AF65-F5344CB8AC3E}">
        <p14:creationId xmlns:p14="http://schemas.microsoft.com/office/powerpoint/2010/main" val="3695703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Contamination by collector:</a:t>
            </a:r>
            <a:endParaRPr lang="en-US" dirty="0"/>
          </a:p>
        </p:txBody>
      </p:sp>
      <p:pic>
        <p:nvPicPr>
          <p:cNvPr id="6" name="Content Placeholder 5"/>
          <p:cNvPicPr>
            <a:picLocks noGrp="1" noChangeAspect="1"/>
          </p:cNvPicPr>
          <p:nvPr>
            <p:ph sz="half" idx="1"/>
          </p:nvPr>
        </p:nvPicPr>
        <p:blipFill>
          <a:blip r:embed="rId2"/>
          <a:stretch>
            <a:fillRect/>
          </a:stretch>
        </p:blipFill>
        <p:spPr>
          <a:xfrm>
            <a:off x="634421" y="1818740"/>
            <a:ext cx="3428571" cy="4142857"/>
          </a:xfrm>
          <a:prstGeom prst="rect">
            <a:avLst/>
          </a:prstGeom>
        </p:spPr>
      </p:pic>
      <p:sp>
        <p:nvSpPr>
          <p:cNvPr id="7" name="Content Placeholder 6"/>
          <p:cNvSpPr>
            <a:spLocks noGrp="1"/>
          </p:cNvSpPr>
          <p:nvPr>
            <p:ph sz="half" idx="2"/>
          </p:nvPr>
        </p:nvSpPr>
        <p:spPr/>
        <p:txBody>
          <a:bodyPr/>
          <a:lstStyle/>
          <a:p>
            <a:r>
              <a:rPr lang="en-US" dirty="0" smtClean="0">
                <a:latin typeface="Garamond" panose="02020404030301010803" pitchFamily="18" charset="0"/>
              </a:rPr>
              <a:t>This section can be used to monitor those that are collecting the blood cultures. If you see an increase from a particular person, education can be implemented to bring down the contamination numbers.</a:t>
            </a:r>
            <a:endParaRPr lang="en-US" dirty="0">
              <a:latin typeface="Garamond" panose="02020404030301010803" pitchFamily="18" charset="0"/>
            </a:endParaRPr>
          </a:p>
        </p:txBody>
      </p:sp>
    </p:spTree>
    <p:extLst>
      <p:ext uri="{BB962C8B-B14F-4D97-AF65-F5344CB8AC3E}">
        <p14:creationId xmlns:p14="http://schemas.microsoft.com/office/powerpoint/2010/main" val="3804987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Highlighting high Contamination rates:</a:t>
            </a:r>
            <a:endParaRPr lang="en-US" dirty="0"/>
          </a:p>
        </p:txBody>
      </p:sp>
      <p:sp>
        <p:nvSpPr>
          <p:cNvPr id="4" name="Content Placeholder 3"/>
          <p:cNvSpPr>
            <a:spLocks noGrp="1"/>
          </p:cNvSpPr>
          <p:nvPr>
            <p:ph sz="half" idx="2"/>
          </p:nvPr>
        </p:nvSpPr>
        <p:spPr/>
        <p:txBody>
          <a:bodyPr>
            <a:normAutofit/>
          </a:bodyPr>
          <a:lstStyle/>
          <a:p>
            <a:r>
              <a:rPr lang="en-US" sz="3600" dirty="0" smtClean="0">
                <a:latin typeface="Garamond" panose="02020404030301010803" pitchFamily="18" charset="0"/>
              </a:rPr>
              <a:t>Notice that the ones that have a contamination rate higher than what you set up in SSM will be highlighted Yellow.</a:t>
            </a:r>
            <a:endParaRPr lang="en-US" sz="3600" dirty="0">
              <a:latin typeface="Garamond" panose="02020404030301010803" pitchFamily="18" charset="0"/>
            </a:endParaRPr>
          </a:p>
        </p:txBody>
      </p:sp>
      <p:pic>
        <p:nvPicPr>
          <p:cNvPr id="7" name="Content Placeholder 6"/>
          <p:cNvPicPr>
            <a:picLocks noGrp="1" noChangeAspect="1"/>
          </p:cNvPicPr>
          <p:nvPr>
            <p:ph sz="half" idx="1"/>
          </p:nvPr>
        </p:nvPicPr>
        <p:blipFill>
          <a:blip r:embed="rId2"/>
          <a:stretch>
            <a:fillRect/>
          </a:stretch>
        </p:blipFill>
        <p:spPr>
          <a:xfrm>
            <a:off x="677278" y="1952074"/>
            <a:ext cx="3342857" cy="3876190"/>
          </a:xfrm>
          <a:prstGeom prst="rect">
            <a:avLst/>
          </a:prstGeom>
        </p:spPr>
      </p:pic>
    </p:spTree>
    <p:extLst>
      <p:ext uri="{BB962C8B-B14F-4D97-AF65-F5344CB8AC3E}">
        <p14:creationId xmlns:p14="http://schemas.microsoft.com/office/powerpoint/2010/main" val="3245475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Data Section:</a:t>
            </a:r>
            <a:endParaRPr lang="en-US" dirty="0"/>
          </a:p>
        </p:txBody>
      </p:sp>
      <p:pic>
        <p:nvPicPr>
          <p:cNvPr id="6" name="Content Placeholder 5"/>
          <p:cNvPicPr>
            <a:picLocks noGrp="1" noChangeAspect="1"/>
          </p:cNvPicPr>
          <p:nvPr>
            <p:ph idx="1"/>
          </p:nvPr>
        </p:nvPicPr>
        <p:blipFill>
          <a:blip r:embed="rId2"/>
          <a:stretch>
            <a:fillRect/>
          </a:stretch>
        </p:blipFill>
        <p:spPr>
          <a:xfrm>
            <a:off x="690763" y="1592263"/>
            <a:ext cx="7751361" cy="4584700"/>
          </a:xfrm>
          <a:prstGeom prst="rect">
            <a:avLst/>
          </a:prstGeom>
        </p:spPr>
      </p:pic>
    </p:spTree>
    <p:extLst>
      <p:ext uri="{BB962C8B-B14F-4D97-AF65-F5344CB8AC3E}">
        <p14:creationId xmlns:p14="http://schemas.microsoft.com/office/powerpoint/2010/main" val="1835114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Blood Culture?</a:t>
            </a:r>
          </a:p>
        </p:txBody>
      </p:sp>
      <p:sp>
        <p:nvSpPr>
          <p:cNvPr id="3" name="Content Placeholder 2"/>
          <p:cNvSpPr>
            <a:spLocks noGrp="1"/>
          </p:cNvSpPr>
          <p:nvPr>
            <p:ph sz="half" idx="1"/>
          </p:nvPr>
        </p:nvSpPr>
        <p:spPr/>
        <p:txBody>
          <a:bodyPr>
            <a:normAutofit fontScale="92500" lnSpcReduction="20000"/>
          </a:bodyPr>
          <a:lstStyle/>
          <a:p>
            <a:r>
              <a:rPr lang="en-US" altLang="en-US" dirty="0">
                <a:latin typeface="Garamond" panose="02020404030301010803" pitchFamily="18" charset="0"/>
              </a:rPr>
              <a:t>The process of obtaining blood for culture either through a venipuncture or line draw</a:t>
            </a:r>
          </a:p>
          <a:p>
            <a:r>
              <a:rPr lang="en-US" altLang="en-US" dirty="0">
                <a:latin typeface="Garamond" panose="02020404030301010803" pitchFamily="18" charset="0"/>
              </a:rPr>
              <a:t>Usually performed to rule out bloodstream infection</a:t>
            </a:r>
          </a:p>
          <a:p>
            <a:r>
              <a:rPr lang="en-US" altLang="en-US" dirty="0">
                <a:latin typeface="Garamond" panose="02020404030301010803" pitchFamily="18" charset="0"/>
              </a:rPr>
              <a:t>Recommendation is 2 bottles—one aerobic and one anaerobic</a:t>
            </a:r>
          </a:p>
          <a:p>
            <a:r>
              <a:rPr lang="en-US" altLang="en-US" dirty="0">
                <a:latin typeface="Garamond" panose="02020404030301010803" pitchFamily="18" charset="0"/>
              </a:rPr>
              <a:t>10 ml of blood per bottle</a:t>
            </a:r>
          </a:p>
          <a:p>
            <a:r>
              <a:rPr lang="en-US" altLang="en-US" dirty="0">
                <a:latin typeface="Garamond" panose="02020404030301010803" pitchFamily="18" charset="0"/>
              </a:rPr>
              <a:t>A minimum of two blood cultures is recommended per suspected bacteremic episode</a:t>
            </a:r>
          </a:p>
          <a:p>
            <a:endParaRPr lang="en-US" dirty="0"/>
          </a:p>
        </p:txBody>
      </p:sp>
      <p:pic>
        <p:nvPicPr>
          <p:cNvPr id="7" name="Picture 4" descr="BacTALERT ast_bottles_bottom"/>
          <p:cNvPicPr>
            <a:picLocks noGrp="1" noChangeAspect="1" noChangeArrowheads="1"/>
          </p:cNvPicPr>
          <p:nvPr>
            <p:ph sz="half" idx="2"/>
          </p:nvPr>
        </p:nvPicPr>
        <p:blipFill>
          <a:blip r:embed="rId2">
            <a:lum bright="-6000"/>
            <a:extLst>
              <a:ext uri="{28A0092B-C50C-407E-A947-70E740481C1C}">
                <a14:useLocalDpi xmlns:a14="http://schemas.microsoft.com/office/drawing/2010/main" val="0"/>
              </a:ext>
            </a:extLst>
          </a:blip>
          <a:srcRect/>
          <a:stretch>
            <a:fillRect/>
          </a:stretch>
        </p:blipFill>
        <p:spPr>
          <a:xfrm>
            <a:off x="5153148" y="2441416"/>
            <a:ext cx="3065816" cy="2759234"/>
          </a:xfrm>
          <a:noFill/>
        </p:spPr>
      </p:pic>
    </p:spTree>
    <p:extLst>
      <p:ext uri="{BB962C8B-B14F-4D97-AF65-F5344CB8AC3E}">
        <p14:creationId xmlns:p14="http://schemas.microsoft.com/office/powerpoint/2010/main" val="977613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Raw Data Section:</a:t>
            </a:r>
          </a:p>
        </p:txBody>
      </p:sp>
      <p:sp>
        <p:nvSpPr>
          <p:cNvPr id="3" name="Content Placeholder 2"/>
          <p:cNvSpPr>
            <a:spLocks noGrp="1"/>
          </p:cNvSpPr>
          <p:nvPr>
            <p:ph idx="1"/>
          </p:nvPr>
        </p:nvSpPr>
        <p:spPr/>
        <p:txBody>
          <a:bodyPr/>
          <a:lstStyle/>
          <a:p>
            <a:r>
              <a:rPr lang="en-US" dirty="0" smtClean="0">
                <a:latin typeface="Garamond" panose="02020404030301010803" pitchFamily="18" charset="0"/>
              </a:rPr>
              <a:t>For Raw data, you are better off pulling a separate report for just the raw data by changing the Report layout to BCC_Raw_Data_spreadsheet.</a:t>
            </a:r>
          </a:p>
          <a:p>
            <a:r>
              <a:rPr lang="en-US" dirty="0" smtClean="0">
                <a:latin typeface="Garamond" panose="02020404030301010803" pitchFamily="18" charset="0"/>
              </a:rPr>
              <a:t>This report prints out the raw data in an excel file so you can export it easily.</a:t>
            </a:r>
            <a:endParaRPr lang="en-US" dirty="0">
              <a:latin typeface="Garamond" panose="02020404030301010803" pitchFamily="18" charset="0"/>
            </a:endParaRPr>
          </a:p>
        </p:txBody>
      </p:sp>
    </p:spTree>
    <p:extLst>
      <p:ext uri="{BB962C8B-B14F-4D97-AF65-F5344CB8AC3E}">
        <p14:creationId xmlns:p14="http://schemas.microsoft.com/office/powerpoint/2010/main" val="15788514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So….</a:t>
            </a:r>
            <a:endParaRPr lang="en-US" sz="5400" dirty="0"/>
          </a:p>
        </p:txBody>
      </p:sp>
      <p:sp>
        <p:nvSpPr>
          <p:cNvPr id="3" name="Content Placeholder 2"/>
          <p:cNvSpPr>
            <a:spLocks noGrp="1"/>
          </p:cNvSpPr>
          <p:nvPr>
            <p:ph idx="1"/>
          </p:nvPr>
        </p:nvSpPr>
        <p:spPr/>
        <p:txBody>
          <a:bodyPr>
            <a:normAutofit/>
          </a:bodyPr>
          <a:lstStyle/>
          <a:p>
            <a:endParaRPr lang="en-US" sz="6600" dirty="0" smtClean="0"/>
          </a:p>
          <a:p>
            <a:pPr algn="ctr"/>
            <a:r>
              <a:rPr lang="en-US" sz="6600" dirty="0" smtClean="0"/>
              <a:t>Are </a:t>
            </a:r>
            <a:r>
              <a:rPr lang="en-US" sz="6600" dirty="0"/>
              <a:t>you Brave enough??</a:t>
            </a:r>
          </a:p>
        </p:txBody>
      </p:sp>
    </p:spTree>
    <p:extLst>
      <p:ext uri="{BB962C8B-B14F-4D97-AF65-F5344CB8AC3E}">
        <p14:creationId xmlns:p14="http://schemas.microsoft.com/office/powerpoint/2010/main" val="1597601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go to the Summer Olympics???</a:t>
            </a:r>
            <a:endParaRPr lang="en-US" dirty="0"/>
          </a:p>
        </p:txBody>
      </p:sp>
      <p:pic>
        <p:nvPicPr>
          <p:cNvPr id="4" name="Content Placeholder 3"/>
          <p:cNvPicPr>
            <a:picLocks noGrp="1" noChangeAspect="1"/>
          </p:cNvPicPr>
          <p:nvPr>
            <p:ph idx="1"/>
          </p:nvPr>
        </p:nvPicPr>
        <p:blipFill>
          <a:blip r:embed="rId2"/>
          <a:stretch>
            <a:fillRect/>
          </a:stretch>
        </p:blipFill>
        <p:spPr>
          <a:xfrm>
            <a:off x="393703" y="1592263"/>
            <a:ext cx="8345482" cy="4584700"/>
          </a:xfrm>
          <a:prstGeom prst="rect">
            <a:avLst/>
          </a:prstGeom>
        </p:spPr>
      </p:pic>
    </p:spTree>
    <p:extLst>
      <p:ext uri="{BB962C8B-B14F-4D97-AF65-F5344CB8AC3E}">
        <p14:creationId xmlns:p14="http://schemas.microsoft.com/office/powerpoint/2010/main" val="2680485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a:t>
            </a:r>
            <a:endParaRPr lang="en-US" dirty="0"/>
          </a:p>
        </p:txBody>
      </p:sp>
      <p:sp>
        <p:nvSpPr>
          <p:cNvPr id="3" name="Content Placeholder 2"/>
          <p:cNvSpPr>
            <a:spLocks noGrp="1"/>
          </p:cNvSpPr>
          <p:nvPr>
            <p:ph idx="1"/>
          </p:nvPr>
        </p:nvSpPr>
        <p:spPr/>
        <p:txBody>
          <a:bodyPr>
            <a:normAutofit/>
          </a:bodyPr>
          <a:lstStyle/>
          <a:p>
            <a:endParaRPr lang="en-US" sz="4800" dirty="0" smtClean="0"/>
          </a:p>
          <a:p>
            <a:endParaRPr lang="en-US" sz="4800" dirty="0"/>
          </a:p>
          <a:p>
            <a:r>
              <a:rPr lang="en-US" sz="4800" dirty="0" smtClean="0"/>
              <a:t>are </a:t>
            </a:r>
            <a:r>
              <a:rPr lang="en-US" sz="4800" dirty="0"/>
              <a:t>you brave </a:t>
            </a:r>
            <a:r>
              <a:rPr lang="en-US" sz="4800" dirty="0" smtClean="0"/>
              <a:t>enough…</a:t>
            </a:r>
            <a:endParaRPr lang="en-US" sz="4800" dirty="0"/>
          </a:p>
        </p:txBody>
      </p:sp>
    </p:spTree>
    <p:extLst>
      <p:ext uri="{BB962C8B-B14F-4D97-AF65-F5344CB8AC3E}">
        <p14:creationId xmlns:p14="http://schemas.microsoft.com/office/powerpoint/2010/main" val="3815617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start using this report?</a:t>
            </a:r>
            <a:endParaRPr lang="en-US" dirty="0"/>
          </a:p>
        </p:txBody>
      </p:sp>
      <p:sp>
        <p:nvSpPr>
          <p:cNvPr id="3" name="Content Placeholder 2"/>
          <p:cNvSpPr>
            <a:spLocks noGrp="1"/>
          </p:cNvSpPr>
          <p:nvPr>
            <p:ph idx="1"/>
          </p:nvPr>
        </p:nvSpPr>
        <p:spPr/>
        <p:txBody>
          <a:bodyPr/>
          <a:lstStyle/>
          <a:p>
            <a:pPr marL="0" indent="0">
              <a:buNone/>
            </a:pPr>
            <a:r>
              <a:rPr lang="en-US" dirty="0" smtClean="0">
                <a:latin typeface="Garamond" panose="02020404030301010803" pitchFamily="18" charset="0"/>
              </a:rPr>
              <a:t>ISSUES:</a:t>
            </a:r>
          </a:p>
          <a:p>
            <a:pPr marL="514350" indent="-514350">
              <a:buFont typeface="+mj-lt"/>
              <a:buAutoNum type="arabicPeriod"/>
            </a:pPr>
            <a:r>
              <a:rPr lang="en-US" dirty="0" smtClean="0">
                <a:latin typeface="Garamond" panose="02020404030301010803" pitchFamily="18" charset="0"/>
              </a:rPr>
              <a:t>The report is fine except the Draw Frequency value anywhere except the Draw Frequency Section of the report.</a:t>
            </a:r>
          </a:p>
          <a:p>
            <a:pPr marL="514350" indent="-514350">
              <a:buFont typeface="+mj-lt"/>
              <a:buAutoNum type="arabicPeriod"/>
            </a:pPr>
            <a:r>
              <a:rPr lang="en-US" dirty="0" smtClean="0">
                <a:latin typeface="Garamond" panose="02020404030301010803" pitchFamily="18" charset="0"/>
              </a:rPr>
              <a:t>Your set up and workflow have to allow for proper flagging.</a:t>
            </a:r>
          </a:p>
          <a:p>
            <a:pPr marL="514350" indent="-514350">
              <a:buFont typeface="+mj-lt"/>
              <a:buAutoNum type="arabicPeriod"/>
            </a:pPr>
            <a:r>
              <a:rPr lang="en-US" dirty="0" smtClean="0">
                <a:latin typeface="Garamond" panose="02020404030301010803" pitchFamily="18" charset="0"/>
              </a:rPr>
              <a:t>Soft has had issues both last year and this year where the flagging of cultures is not happening correctly causing the data to be incorrect when pulling the report.</a:t>
            </a:r>
          </a:p>
        </p:txBody>
      </p:sp>
    </p:spTree>
    <p:extLst>
      <p:ext uri="{BB962C8B-B14F-4D97-AF65-F5344CB8AC3E}">
        <p14:creationId xmlns:p14="http://schemas.microsoft.com/office/powerpoint/2010/main" val="3470462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pic>
        <p:nvPicPr>
          <p:cNvPr id="11" name="Content Placeholder 10"/>
          <p:cNvPicPr>
            <a:picLocks noGrp="1" noChangeAspect="1"/>
          </p:cNvPicPr>
          <p:nvPr>
            <p:ph idx="1"/>
          </p:nvPr>
        </p:nvPicPr>
        <p:blipFill>
          <a:blip r:embed="rId2"/>
          <a:stretch>
            <a:fillRect/>
          </a:stretch>
        </p:blipFill>
        <p:spPr>
          <a:xfrm>
            <a:off x="501917" y="1592263"/>
            <a:ext cx="8129053" cy="4584700"/>
          </a:xfrm>
          <a:prstGeom prst="rect">
            <a:avLst/>
          </a:prstGeom>
        </p:spPr>
      </p:pic>
    </p:spTree>
    <p:extLst>
      <p:ext uri="{BB962C8B-B14F-4D97-AF65-F5344CB8AC3E}">
        <p14:creationId xmlns:p14="http://schemas.microsoft.com/office/powerpoint/2010/main" val="136097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What is a Blood Culture Contaminant?</a:t>
            </a:r>
            <a:br>
              <a:rPr lang="en-US" sz="2800" dirty="0"/>
            </a:br>
            <a:r>
              <a:rPr lang="en-US" sz="2800" dirty="0"/>
              <a:t>Laboratory Definition</a:t>
            </a:r>
          </a:p>
        </p:txBody>
      </p:sp>
      <p:sp>
        <p:nvSpPr>
          <p:cNvPr id="4" name="Content Placeholder 3"/>
          <p:cNvSpPr>
            <a:spLocks noGrp="1"/>
          </p:cNvSpPr>
          <p:nvPr>
            <p:ph idx="1"/>
          </p:nvPr>
        </p:nvSpPr>
        <p:spPr/>
        <p:txBody>
          <a:bodyPr/>
          <a:lstStyle/>
          <a:p>
            <a:pPr>
              <a:lnSpc>
                <a:spcPct val="80000"/>
              </a:lnSpc>
            </a:pPr>
            <a:r>
              <a:rPr lang="en-US" altLang="en-US" sz="2500" dirty="0">
                <a:latin typeface="Garamond" panose="02020404030301010803" pitchFamily="18" charset="0"/>
              </a:rPr>
              <a:t>Organisms</a:t>
            </a:r>
          </a:p>
          <a:p>
            <a:pPr lvl="1">
              <a:lnSpc>
                <a:spcPct val="80000"/>
              </a:lnSpc>
            </a:pPr>
            <a:r>
              <a:rPr lang="en-US" altLang="en-US" sz="2100" dirty="0">
                <a:latin typeface="Garamond" panose="02020404030301010803" pitchFamily="18" charset="0"/>
              </a:rPr>
              <a:t>Common skin bacteria are suspect</a:t>
            </a:r>
          </a:p>
          <a:p>
            <a:pPr lvl="2">
              <a:lnSpc>
                <a:spcPct val="80000"/>
              </a:lnSpc>
            </a:pPr>
            <a:r>
              <a:rPr lang="en-US" altLang="en-US" dirty="0">
                <a:latin typeface="Garamond" panose="02020404030301010803" pitchFamily="18" charset="0"/>
              </a:rPr>
              <a:t>viridans streptococci</a:t>
            </a:r>
          </a:p>
          <a:p>
            <a:pPr lvl="2">
              <a:lnSpc>
                <a:spcPct val="80000"/>
              </a:lnSpc>
            </a:pPr>
            <a:r>
              <a:rPr lang="en-US" altLang="en-US" i="1" dirty="0">
                <a:latin typeface="Garamond" panose="02020404030301010803" pitchFamily="18" charset="0"/>
              </a:rPr>
              <a:t>Corynebacterium</a:t>
            </a:r>
            <a:r>
              <a:rPr lang="en-US" altLang="en-US" dirty="0">
                <a:latin typeface="Garamond" panose="02020404030301010803" pitchFamily="18" charset="0"/>
              </a:rPr>
              <a:t> sp.</a:t>
            </a:r>
          </a:p>
          <a:p>
            <a:pPr lvl="2">
              <a:lnSpc>
                <a:spcPct val="80000"/>
              </a:lnSpc>
            </a:pPr>
            <a:r>
              <a:rPr lang="en-US" altLang="en-US" i="1" dirty="0">
                <a:latin typeface="Garamond" panose="02020404030301010803" pitchFamily="18" charset="0"/>
              </a:rPr>
              <a:t>Bacillus </a:t>
            </a:r>
            <a:r>
              <a:rPr lang="en-US" altLang="en-US" dirty="0">
                <a:latin typeface="Garamond" panose="02020404030301010803" pitchFamily="18" charset="0"/>
              </a:rPr>
              <a:t>sp.</a:t>
            </a:r>
          </a:p>
          <a:p>
            <a:pPr lvl="2">
              <a:lnSpc>
                <a:spcPct val="80000"/>
              </a:lnSpc>
            </a:pPr>
            <a:r>
              <a:rPr lang="en-US" altLang="en-US" dirty="0">
                <a:latin typeface="Garamond" panose="02020404030301010803" pitchFamily="18" charset="0"/>
              </a:rPr>
              <a:t>coagulase negative staphylococci</a:t>
            </a:r>
          </a:p>
          <a:p>
            <a:pPr lvl="2">
              <a:lnSpc>
                <a:spcPct val="80000"/>
              </a:lnSpc>
            </a:pPr>
            <a:r>
              <a:rPr lang="en-US" altLang="en-US" i="1" dirty="0">
                <a:latin typeface="Garamond" panose="02020404030301010803" pitchFamily="18" charset="0"/>
              </a:rPr>
              <a:t>Micrococcus </a:t>
            </a:r>
            <a:r>
              <a:rPr lang="en-US" altLang="en-US" dirty="0">
                <a:latin typeface="Garamond" panose="02020404030301010803" pitchFamily="18" charset="0"/>
              </a:rPr>
              <a:t>sp</a:t>
            </a:r>
            <a:r>
              <a:rPr lang="en-US" altLang="en-US" i="1" dirty="0">
                <a:latin typeface="Garamond" panose="02020404030301010803" pitchFamily="18" charset="0"/>
              </a:rPr>
              <a:t>.</a:t>
            </a:r>
          </a:p>
          <a:p>
            <a:pPr lvl="2">
              <a:lnSpc>
                <a:spcPct val="80000"/>
              </a:lnSpc>
            </a:pPr>
            <a:r>
              <a:rPr lang="en-US" altLang="en-US" i="1" dirty="0">
                <a:latin typeface="Garamond" panose="02020404030301010803" pitchFamily="18" charset="0"/>
              </a:rPr>
              <a:t>Propionibacterium acnes</a:t>
            </a:r>
          </a:p>
          <a:p>
            <a:pPr>
              <a:lnSpc>
                <a:spcPct val="80000"/>
              </a:lnSpc>
            </a:pPr>
            <a:r>
              <a:rPr lang="en-US" altLang="en-US" sz="2500" dirty="0" smtClean="0">
                <a:latin typeface="Garamond" panose="02020404030301010803" pitchFamily="18" charset="0"/>
              </a:rPr>
              <a:t>Positive </a:t>
            </a:r>
            <a:r>
              <a:rPr lang="en-US" altLang="en-US" sz="2500" dirty="0">
                <a:latin typeface="Garamond" panose="02020404030301010803" pitchFamily="18" charset="0"/>
              </a:rPr>
              <a:t>blood cultures fulfilling </a:t>
            </a:r>
            <a:r>
              <a:rPr lang="en-US" altLang="en-US" sz="2500" dirty="0" smtClean="0">
                <a:latin typeface="Garamond" panose="02020404030301010803" pitchFamily="18" charset="0"/>
              </a:rPr>
              <a:t>this </a:t>
            </a:r>
            <a:r>
              <a:rPr lang="en-US" altLang="en-US" sz="2500" dirty="0">
                <a:latin typeface="Garamond" panose="02020404030301010803" pitchFamily="18" charset="0"/>
              </a:rPr>
              <a:t>criteria are “flagged” by </a:t>
            </a:r>
            <a:r>
              <a:rPr lang="en-US" altLang="en-US" sz="2500" dirty="0" smtClean="0">
                <a:latin typeface="Garamond" panose="02020404030301010803" pitchFamily="18" charset="0"/>
              </a:rPr>
              <a:t>Soft.</a:t>
            </a:r>
          </a:p>
          <a:p>
            <a:pPr>
              <a:lnSpc>
                <a:spcPct val="80000"/>
              </a:lnSpc>
            </a:pPr>
            <a:r>
              <a:rPr lang="en-US" altLang="en-US" sz="2500" dirty="0" smtClean="0">
                <a:latin typeface="Garamond" panose="02020404030301010803" pitchFamily="18" charset="0"/>
              </a:rPr>
              <a:t>Bench technologists then look back at previous Blood cultures and if there are no </a:t>
            </a:r>
            <a:r>
              <a:rPr lang="en-US" altLang="en-US" sz="2500" dirty="0">
                <a:latin typeface="Garamond" panose="02020404030301010803" pitchFamily="18" charset="0"/>
              </a:rPr>
              <a:t>other positive </a:t>
            </a:r>
            <a:r>
              <a:rPr lang="en-US" altLang="en-US" sz="2500" dirty="0" smtClean="0">
                <a:latin typeface="Garamond" panose="02020404030301010803" pitchFamily="18" charset="0"/>
              </a:rPr>
              <a:t>cultures with the same organism </a:t>
            </a:r>
            <a:r>
              <a:rPr lang="en-US" altLang="en-US" sz="2500" dirty="0">
                <a:latin typeface="Garamond" panose="02020404030301010803" pitchFamily="18" charset="0"/>
              </a:rPr>
              <a:t>within +/- 24h of that positive </a:t>
            </a:r>
            <a:r>
              <a:rPr lang="en-US" altLang="en-US" sz="2500" dirty="0" smtClean="0">
                <a:latin typeface="Garamond" panose="02020404030301010803" pitchFamily="18" charset="0"/>
              </a:rPr>
              <a:t>result, they accept that it is a contaminant.</a:t>
            </a:r>
          </a:p>
          <a:p>
            <a:pPr marL="0" indent="0">
              <a:lnSpc>
                <a:spcPct val="80000"/>
              </a:lnSpc>
              <a:buNone/>
            </a:pPr>
            <a:endParaRPr lang="en-US" altLang="en-US" sz="2500" dirty="0">
              <a:latin typeface="Garamond" panose="02020404030301010803" pitchFamily="18" charset="0"/>
            </a:endParaRPr>
          </a:p>
          <a:p>
            <a:pPr marL="0" indent="0">
              <a:lnSpc>
                <a:spcPct val="80000"/>
              </a:lnSpc>
              <a:buNone/>
            </a:pPr>
            <a:endParaRPr lang="en-US" altLang="en-US" sz="2600" i="1" dirty="0">
              <a:latin typeface="Garamond" panose="02020404030301010803" pitchFamily="18" charset="0"/>
            </a:endParaRPr>
          </a:p>
        </p:txBody>
      </p:sp>
    </p:spTree>
    <p:extLst>
      <p:ext uri="{BB962C8B-B14F-4D97-AF65-F5344CB8AC3E}">
        <p14:creationId xmlns:p14="http://schemas.microsoft.com/office/powerpoint/2010/main" val="3426317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 of Rates</a:t>
            </a:r>
          </a:p>
        </p:txBody>
      </p:sp>
      <p:sp>
        <p:nvSpPr>
          <p:cNvPr id="3" name="Content Placeholder 2"/>
          <p:cNvSpPr>
            <a:spLocks noGrp="1"/>
          </p:cNvSpPr>
          <p:nvPr>
            <p:ph idx="1"/>
          </p:nvPr>
        </p:nvSpPr>
        <p:spPr/>
        <p:txBody>
          <a:bodyPr>
            <a:normAutofit/>
          </a:bodyPr>
          <a:lstStyle/>
          <a:p>
            <a:r>
              <a:rPr lang="en-US" altLang="en-US" sz="4000" dirty="0">
                <a:latin typeface="Garamond" panose="02020404030301010803" pitchFamily="18" charset="0"/>
              </a:rPr>
              <a:t>Rates are calculated by dividing the total number of “flagged” cultures by the total number of blood cultures received from a particular location. </a:t>
            </a:r>
          </a:p>
          <a:p>
            <a:pPr lvl="6"/>
            <a:endParaRPr lang="en-US" altLang="en-US" sz="4000" dirty="0">
              <a:latin typeface="Garamond" panose="02020404030301010803" pitchFamily="18" charset="0"/>
            </a:endParaRPr>
          </a:p>
          <a:p>
            <a:pPr>
              <a:buNone/>
            </a:pPr>
            <a:r>
              <a:rPr lang="en-US" altLang="en-US" sz="4000" u="sng" dirty="0">
                <a:latin typeface="Garamond" panose="02020404030301010803" pitchFamily="18" charset="0"/>
              </a:rPr>
              <a:t># of flagged blood cultures</a:t>
            </a:r>
            <a:endParaRPr lang="en-US" altLang="en-US" sz="4000" dirty="0">
              <a:latin typeface="Garamond" panose="02020404030301010803" pitchFamily="18" charset="0"/>
            </a:endParaRPr>
          </a:p>
          <a:p>
            <a:pPr>
              <a:buNone/>
            </a:pPr>
            <a:r>
              <a:rPr lang="en-US" altLang="en-US" sz="4000" dirty="0">
                <a:latin typeface="Garamond" panose="02020404030301010803" pitchFamily="18" charset="0"/>
              </a:rPr>
              <a:t># of blood cultures drawn</a:t>
            </a:r>
          </a:p>
          <a:p>
            <a:endParaRPr lang="en-US" dirty="0">
              <a:latin typeface="Garamond" panose="02020404030301010803" pitchFamily="18" charset="0"/>
            </a:endParaRPr>
          </a:p>
        </p:txBody>
      </p:sp>
    </p:spTree>
    <p:extLst>
      <p:ext uri="{BB962C8B-B14F-4D97-AF65-F5344CB8AC3E}">
        <p14:creationId xmlns:p14="http://schemas.microsoft.com/office/powerpoint/2010/main" val="2417679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 y="257550"/>
            <a:ext cx="7831569" cy="1070657"/>
          </a:xfrm>
        </p:spPr>
        <p:txBody>
          <a:bodyPr>
            <a:noAutofit/>
          </a:bodyPr>
          <a:lstStyle/>
          <a:p>
            <a:r>
              <a:rPr lang="en-US" sz="3600" dirty="0"/>
              <a:t>Blood Culture Contamination</a:t>
            </a:r>
            <a:br>
              <a:rPr lang="en-US" sz="3600" dirty="0"/>
            </a:br>
            <a:r>
              <a:rPr lang="en-US" sz="3600" dirty="0"/>
              <a:t>National Benchmark</a:t>
            </a:r>
          </a:p>
        </p:txBody>
      </p:sp>
      <p:sp>
        <p:nvSpPr>
          <p:cNvPr id="3" name="Content Placeholder 2"/>
          <p:cNvSpPr>
            <a:spLocks noGrp="1"/>
          </p:cNvSpPr>
          <p:nvPr>
            <p:ph idx="1"/>
          </p:nvPr>
        </p:nvSpPr>
        <p:spPr/>
        <p:txBody>
          <a:bodyPr/>
          <a:lstStyle/>
          <a:p>
            <a:r>
              <a:rPr lang="en-US" altLang="en-US" sz="3600" dirty="0">
                <a:latin typeface="Garamond" panose="02020404030301010803" pitchFamily="18" charset="0"/>
              </a:rPr>
              <a:t>College of American Pathologists—two independent prospective studies among adult inpatient units.</a:t>
            </a:r>
          </a:p>
          <a:p>
            <a:r>
              <a:rPr lang="en-US" altLang="en-US" sz="3600" dirty="0">
                <a:latin typeface="Garamond" panose="02020404030301010803" pitchFamily="18" charset="0"/>
              </a:rPr>
              <a:t>Median rates of contamination were 2.5% and 2.9%, respectively</a:t>
            </a:r>
          </a:p>
          <a:p>
            <a:r>
              <a:rPr lang="en-US" altLang="en-US" sz="3600" dirty="0">
                <a:latin typeface="Garamond" panose="02020404030301010803" pitchFamily="18" charset="0"/>
              </a:rPr>
              <a:t>National benchmark is </a:t>
            </a:r>
            <a:r>
              <a:rPr lang="en-US" altLang="en-US" sz="3600" u="sng" dirty="0">
                <a:latin typeface="Garamond" panose="02020404030301010803" pitchFamily="18" charset="0"/>
              </a:rPr>
              <a:t>&lt;</a:t>
            </a:r>
            <a:r>
              <a:rPr lang="en-US" altLang="en-US" sz="3600" dirty="0">
                <a:latin typeface="Garamond" panose="02020404030301010803" pitchFamily="18" charset="0"/>
              </a:rPr>
              <a:t> 3.0%</a:t>
            </a:r>
          </a:p>
          <a:p>
            <a:pPr marL="0" indent="0">
              <a:buNone/>
            </a:pPr>
            <a:endParaRPr lang="en-US" dirty="0"/>
          </a:p>
        </p:txBody>
      </p:sp>
      <p:sp>
        <p:nvSpPr>
          <p:cNvPr id="4" name="TextBox 3"/>
          <p:cNvSpPr txBox="1"/>
          <p:nvPr/>
        </p:nvSpPr>
        <p:spPr>
          <a:xfrm>
            <a:off x="365760" y="6377940"/>
            <a:ext cx="5314950" cy="646331"/>
          </a:xfrm>
          <a:prstGeom prst="rect">
            <a:avLst/>
          </a:prstGeom>
          <a:noFill/>
        </p:spPr>
        <p:txBody>
          <a:bodyPr wrap="square" rtlCol="0">
            <a:spAutoFit/>
          </a:bodyPr>
          <a:lstStyle/>
          <a:p>
            <a:r>
              <a:rPr lang="en-US" altLang="en-US" dirty="0"/>
              <a:t>Schiffman RB et al 1998. </a:t>
            </a:r>
            <a:r>
              <a:rPr lang="en-US" altLang="en-US" i="1" dirty="0"/>
              <a:t>Arch Pathol Lab Med </a:t>
            </a:r>
            <a:r>
              <a:rPr lang="en-US" altLang="en-US" dirty="0"/>
              <a:t>122:216.  </a:t>
            </a:r>
          </a:p>
          <a:p>
            <a:endParaRPr lang="en-US" dirty="0"/>
          </a:p>
        </p:txBody>
      </p:sp>
    </p:spTree>
    <p:extLst>
      <p:ext uri="{BB962C8B-B14F-4D97-AF65-F5344CB8AC3E}">
        <p14:creationId xmlns:p14="http://schemas.microsoft.com/office/powerpoint/2010/main" val="3230247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Care?</a:t>
            </a:r>
          </a:p>
        </p:txBody>
      </p:sp>
      <p:sp>
        <p:nvSpPr>
          <p:cNvPr id="3" name="Content Placeholder 2"/>
          <p:cNvSpPr>
            <a:spLocks noGrp="1"/>
          </p:cNvSpPr>
          <p:nvPr>
            <p:ph idx="1"/>
          </p:nvPr>
        </p:nvSpPr>
        <p:spPr/>
        <p:txBody>
          <a:bodyPr>
            <a:normAutofit lnSpcReduction="10000"/>
          </a:bodyPr>
          <a:lstStyle/>
          <a:p>
            <a:pPr>
              <a:lnSpc>
                <a:spcPct val="80000"/>
              </a:lnSpc>
            </a:pPr>
            <a:r>
              <a:rPr lang="en-US" altLang="en-US" dirty="0">
                <a:latin typeface="Garamond" panose="02020404030301010803" pitchFamily="18" charset="0"/>
              </a:rPr>
              <a:t>JCAHO/CAP requirement</a:t>
            </a:r>
          </a:p>
          <a:p>
            <a:pPr>
              <a:lnSpc>
                <a:spcPct val="80000"/>
              </a:lnSpc>
            </a:pPr>
            <a:r>
              <a:rPr lang="en-US" altLang="en-US" dirty="0">
                <a:latin typeface="Garamond" panose="02020404030301010803" pitchFamily="18" charset="0"/>
              </a:rPr>
              <a:t>Detecting the presence of bacteria in the blood is one of the most important functions in the clinical microbiology laboratory</a:t>
            </a:r>
          </a:p>
          <a:p>
            <a:pPr>
              <a:lnSpc>
                <a:spcPct val="80000"/>
              </a:lnSpc>
            </a:pPr>
            <a:r>
              <a:rPr lang="en-US" altLang="en-US" dirty="0">
                <a:latin typeface="Garamond" panose="02020404030301010803" pitchFamily="18" charset="0"/>
              </a:rPr>
              <a:t>Highly dependent on the collection technique for its sensitivity and specificity</a:t>
            </a:r>
          </a:p>
          <a:p>
            <a:pPr>
              <a:lnSpc>
                <a:spcPct val="80000"/>
              </a:lnSpc>
            </a:pPr>
            <a:r>
              <a:rPr lang="en-US" altLang="en-US" dirty="0">
                <a:latin typeface="Garamond" panose="02020404030301010803" pitchFamily="18" charset="0"/>
              </a:rPr>
              <a:t>In the study by Bates, et al (JAMA 1991;265:365) blood culture contamination lead to:</a:t>
            </a:r>
          </a:p>
          <a:p>
            <a:pPr lvl="1">
              <a:lnSpc>
                <a:spcPct val="80000"/>
              </a:lnSpc>
            </a:pPr>
            <a:r>
              <a:rPr lang="en-US" altLang="en-US" dirty="0">
                <a:latin typeface="Garamond" panose="02020404030301010803" pitchFamily="18" charset="0"/>
              </a:rPr>
              <a:t>excess length of stay</a:t>
            </a:r>
          </a:p>
          <a:p>
            <a:pPr lvl="1">
              <a:lnSpc>
                <a:spcPct val="80000"/>
              </a:lnSpc>
            </a:pPr>
            <a:r>
              <a:rPr lang="en-US" altLang="en-US" dirty="0">
                <a:latin typeface="Garamond" panose="02020404030301010803" pitchFamily="18" charset="0"/>
              </a:rPr>
              <a:t>an increase in laboratory charges (20% increase)</a:t>
            </a:r>
          </a:p>
          <a:p>
            <a:pPr lvl="1">
              <a:lnSpc>
                <a:spcPct val="80000"/>
              </a:lnSpc>
            </a:pPr>
            <a:r>
              <a:rPr lang="en-US" altLang="en-US" dirty="0">
                <a:latin typeface="Garamond" panose="02020404030301010803" pitchFamily="18" charset="0"/>
              </a:rPr>
              <a:t>increased parenteral antibiotic charges (39% increase)</a:t>
            </a:r>
          </a:p>
          <a:p>
            <a:pPr lvl="1">
              <a:lnSpc>
                <a:spcPct val="80000"/>
              </a:lnSpc>
            </a:pPr>
            <a:r>
              <a:rPr lang="en-US" altLang="en-US" dirty="0">
                <a:latin typeface="Garamond" panose="02020404030301010803" pitchFamily="18" charset="0"/>
              </a:rPr>
              <a:t>excess overall costs of approximately $4400 per contaminated culture</a:t>
            </a:r>
          </a:p>
          <a:p>
            <a:endParaRPr lang="en-US" dirty="0"/>
          </a:p>
          <a:p>
            <a:endParaRPr lang="en-US" dirty="0"/>
          </a:p>
        </p:txBody>
      </p:sp>
    </p:spTree>
    <p:extLst>
      <p:ext uri="{BB962C8B-B14F-4D97-AF65-F5344CB8AC3E}">
        <p14:creationId xmlns:p14="http://schemas.microsoft.com/office/powerpoint/2010/main" val="8923135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3114&quot;&gt;&lt;/object&gt;&lt;object type=&quot;2&quot; unique_id=&quot;23115&quot;&gt;&lt;object type=&quot;3&quot; unique_id=&quot;23116&quot;&gt;&lt;property id=&quot;20148&quot; value=&quot;5&quot;/&gt;&lt;property id=&quot;20300&quot; value=&quot;Slide 1&quot;/&gt;&lt;property id=&quot;20307&quot; value=&quot;256&quot;/&gt;&lt;/object&gt;&lt;object type=&quot;3&quot; unique_id=&quot;23135&quot;&gt;&lt;property id=&quot;20148&quot; value=&quot;5&quot;/&gt;&lt;property id=&quot;20300&quot; value=&quot;Slide 2&quot;/&gt;&lt;property id=&quot;20307&quot; value=&quot;257&quot;/&gt;&lt;/object&gt;&lt;object type=&quot;3&quot; unique_id=&quot;23136&quot;&gt;&lt;property id=&quot;20148&quot; value=&quot;5&quot;/&gt;&lt;property id=&quot;20300&quot; value=&quot;Slide 3&quot;/&gt;&lt;property id=&quot;20307&quot; value=&quot;258&quot;/&gt;&lt;/object&gt;&lt;object type=&quot;3&quot; unique_id=&quot;23137&quot;&gt;&lt;property id=&quot;20148&quot; value=&quot;5&quot;/&gt;&lt;property id=&quot;20300&quot; value=&quot;Slide 4&quot;/&gt;&lt;property id=&quot;20307&quot; value=&quot;259&quot;/&gt;&lt;/object&gt;&lt;object type=&quot;3&quot; unique_id=&quot;23138&quot;&gt;&lt;property id=&quot;20148&quot; value=&quot;5&quot;/&gt;&lt;property id=&quot;20300&quot; value=&quot;Slide 5&quot;/&gt;&lt;property id=&quot;20307&quot; value=&quot;260&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681</TotalTime>
  <Words>1641</Words>
  <Application>Microsoft Office PowerPoint</Application>
  <PresentationFormat>On-screen Show (4:3)</PresentationFormat>
  <Paragraphs>140</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Garamond</vt:lpstr>
      <vt:lpstr>Kristen ITC</vt:lpstr>
      <vt:lpstr>Lithos Pro Regular</vt:lpstr>
      <vt:lpstr>Office Theme</vt:lpstr>
      <vt:lpstr>An LIS Solution for your Blood Culture Contamination Monitoring Requirement</vt:lpstr>
      <vt:lpstr>Before we start!!!</vt:lpstr>
      <vt:lpstr>GOLF!!</vt:lpstr>
      <vt:lpstr>Background:</vt:lpstr>
      <vt:lpstr>What is a Blood Culture?</vt:lpstr>
      <vt:lpstr>What is a Blood Culture Contaminant? Laboratory Definition</vt:lpstr>
      <vt:lpstr>Calculation of Rates</vt:lpstr>
      <vt:lpstr>Blood Culture Contamination National Benchmark</vt:lpstr>
      <vt:lpstr>Why Do We Care?</vt:lpstr>
      <vt:lpstr>Summer Olympic Trivia #2</vt:lpstr>
      <vt:lpstr>Vinicius and Tom!</vt:lpstr>
      <vt:lpstr>SoftMic Set up</vt:lpstr>
      <vt:lpstr>How Do We Set Up Soft?</vt:lpstr>
      <vt:lpstr>4.5 has set ups in Setting/Definitions</vt:lpstr>
      <vt:lpstr>BBC_HIGHLIGHT_VALUE</vt:lpstr>
      <vt:lpstr>Blood Culture Media </vt:lpstr>
      <vt:lpstr>In order to qualify to the TOTAL number of blood cultures for the BCC report, the order must have the following:</vt:lpstr>
      <vt:lpstr>How to get your media to be marked as resulted and set the Resulted Media Flag:</vt:lpstr>
      <vt:lpstr>PowerPoint Presentation</vt:lpstr>
      <vt:lpstr>In order to qualify as a POSITIVE for either being considered a contaminant OR a true positive for the BCC report, the organism needs to be reflexed from the following:</vt:lpstr>
      <vt:lpstr>PowerPoint Presentation</vt:lpstr>
      <vt:lpstr>PowerPoint Presentation</vt:lpstr>
      <vt:lpstr>In order to have the system know which organisms you want flagged as potential contaminants, you need to set up an SDR rule.</vt:lpstr>
      <vt:lpstr>When you result a potential contaminant, you will get the following pop up based on the rule that was written.</vt:lpstr>
      <vt:lpstr>PowerPoint Presentation</vt:lpstr>
      <vt:lpstr>PowerPoint Presentation</vt:lpstr>
      <vt:lpstr>Changing the Contaminant flag:</vt:lpstr>
      <vt:lpstr>Summer Olympic Trivia #3</vt:lpstr>
      <vt:lpstr>Location of the Summer Olympics!!</vt:lpstr>
      <vt:lpstr>Official Motto:</vt:lpstr>
      <vt:lpstr>Blood Culture Contamination Report  (Epidemiology Report)</vt:lpstr>
      <vt:lpstr>Report type: Blood Culture Contamination</vt:lpstr>
      <vt:lpstr>Epidemiology Tab:</vt:lpstr>
      <vt:lpstr>Epidemiology Tab (cont):</vt:lpstr>
      <vt:lpstr>PowerPoint Presentation</vt:lpstr>
      <vt:lpstr>Micro Criteria Tab:</vt:lpstr>
      <vt:lpstr>Micro Criteria Tab:</vt:lpstr>
      <vt:lpstr>Summer Olympic Trivia #4</vt:lpstr>
      <vt:lpstr>Michael Phelps!</vt:lpstr>
      <vt:lpstr>Interpreting the report!</vt:lpstr>
      <vt:lpstr>First Page of the report:</vt:lpstr>
      <vt:lpstr>First section: Contamination Rate</vt:lpstr>
      <vt:lpstr>Draw Frequency</vt:lpstr>
      <vt:lpstr>PowerPoint Presentation</vt:lpstr>
      <vt:lpstr>Contamination by clinic</vt:lpstr>
      <vt:lpstr>Contamination by clinic(Cont.)</vt:lpstr>
      <vt:lpstr>Contamination by collector:</vt:lpstr>
      <vt:lpstr>Highlighting high Contamination rates:</vt:lpstr>
      <vt:lpstr>Raw Data Section:</vt:lpstr>
      <vt:lpstr>Raw Data Section:</vt:lpstr>
      <vt:lpstr>So….</vt:lpstr>
      <vt:lpstr>To go to the Summer Olympics???</vt:lpstr>
      <vt:lpstr>…and….</vt:lpstr>
      <vt:lpstr>To start using this report?</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Myra Pettis</dc:creator>
  <cp:lastModifiedBy>Myra Pettis</cp:lastModifiedBy>
  <cp:revision>35</cp:revision>
  <dcterms:created xsi:type="dcterms:W3CDTF">2016-01-07T19:47:27Z</dcterms:created>
  <dcterms:modified xsi:type="dcterms:W3CDTF">2016-04-12T22:18:32Z</dcterms:modified>
</cp:coreProperties>
</file>